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handoutMasterIdLst>
    <p:handoutMasterId r:id="rId30"/>
  </p:handoutMasterIdLst>
  <p:sldIdLst>
    <p:sldId id="414" r:id="rId4"/>
    <p:sldId id="479" r:id="rId6"/>
    <p:sldId id="560" r:id="rId7"/>
    <p:sldId id="537" r:id="rId8"/>
    <p:sldId id="553" r:id="rId9"/>
    <p:sldId id="543" r:id="rId10"/>
    <p:sldId id="561" r:id="rId11"/>
    <p:sldId id="548" r:id="rId12"/>
    <p:sldId id="541" r:id="rId13"/>
    <p:sldId id="569" r:id="rId14"/>
    <p:sldId id="568" r:id="rId15"/>
    <p:sldId id="576" r:id="rId16"/>
    <p:sldId id="564" r:id="rId17"/>
    <p:sldId id="565" r:id="rId18"/>
    <p:sldId id="566" r:id="rId19"/>
    <p:sldId id="563" r:id="rId20"/>
    <p:sldId id="562" r:id="rId21"/>
    <p:sldId id="570" r:id="rId22"/>
    <p:sldId id="571" r:id="rId23"/>
    <p:sldId id="572" r:id="rId24"/>
    <p:sldId id="573" r:id="rId25"/>
    <p:sldId id="574" r:id="rId26"/>
    <p:sldId id="538" r:id="rId27"/>
    <p:sldId id="539" r:id="rId28"/>
    <p:sldId id="540" r:id="rId29"/>
  </p:sldIdLst>
  <p:sldSz cx="9144000" cy="6858000" type="screen4x3"/>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9933"/>
    <a:srgbClr val="008000"/>
    <a:srgbClr val="9966FF"/>
    <a:srgbClr val="FFFF66"/>
    <a:srgbClr val="FFFF00"/>
    <a:srgbClr val="FFFFFF"/>
    <a:srgbClr val="FF0066"/>
    <a:srgbClr val="1F497D"/>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1103" autoAdjust="0"/>
    <p:restoredTop sz="90346" autoAdjust="0"/>
  </p:normalViewPr>
  <p:slideViewPr>
    <p:cSldViewPr snapToGrid="0" snapToObjects="1">
      <p:cViewPr>
        <p:scale>
          <a:sx n="70" d="100"/>
          <a:sy n="70" d="100"/>
        </p:scale>
        <p:origin x="-1152" y="-438"/>
      </p:cViewPr>
      <p:guideLst>
        <p:guide orient="horz" pos="2160"/>
        <p:guide pos="2879"/>
      </p:guideLst>
    </p:cSldViewPr>
  </p:slideViewPr>
  <p:outlineViewPr>
    <p:cViewPr>
      <p:scale>
        <a:sx n="33" d="100"/>
        <a:sy n="33" d="100"/>
      </p:scale>
      <p:origin x="0" y="82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8427" cy="511730"/>
          </a:xfrm>
          <a:prstGeom prst="rect">
            <a:avLst/>
          </a:prstGeom>
        </p:spPr>
        <p:txBody>
          <a:bodyPr vert="horz" lIns="94787" tIns="47393" rIns="94787" bIns="47393" rtlCol="0"/>
          <a:lstStyle>
            <a:lvl1pPr algn="l">
              <a:defRPr sz="1200"/>
            </a:lvl1pPr>
          </a:lstStyle>
          <a:p>
            <a:endParaRPr lang="en-IN"/>
          </a:p>
        </p:txBody>
      </p:sp>
      <p:sp>
        <p:nvSpPr>
          <p:cNvPr id="3" name="Date Placeholder 2"/>
          <p:cNvSpPr>
            <a:spLocks noGrp="1"/>
          </p:cNvSpPr>
          <p:nvPr>
            <p:ph type="dt" sz="quarter" idx="1"/>
          </p:nvPr>
        </p:nvSpPr>
        <p:spPr>
          <a:xfrm>
            <a:off x="4023994" y="1"/>
            <a:ext cx="3078427" cy="511730"/>
          </a:xfrm>
          <a:prstGeom prst="rect">
            <a:avLst/>
          </a:prstGeom>
        </p:spPr>
        <p:txBody>
          <a:bodyPr vert="horz" lIns="94787" tIns="47393" rIns="94787" bIns="47393" rtlCol="0"/>
          <a:lstStyle>
            <a:lvl1pPr algn="r">
              <a:defRPr sz="1200"/>
            </a:lvl1pPr>
          </a:lstStyle>
          <a:p>
            <a:endParaRPr lang="en-IN"/>
          </a:p>
        </p:txBody>
      </p:sp>
      <p:sp>
        <p:nvSpPr>
          <p:cNvPr id="4" name="Footer Placeholder 3"/>
          <p:cNvSpPr>
            <a:spLocks noGrp="1"/>
          </p:cNvSpPr>
          <p:nvPr>
            <p:ph type="ftr" sz="quarter" idx="2"/>
          </p:nvPr>
        </p:nvSpPr>
        <p:spPr>
          <a:xfrm>
            <a:off x="1" y="9721108"/>
            <a:ext cx="3078427" cy="511730"/>
          </a:xfrm>
          <a:prstGeom prst="rect">
            <a:avLst/>
          </a:prstGeom>
        </p:spPr>
        <p:txBody>
          <a:bodyPr vert="horz" lIns="94787" tIns="47393" rIns="94787" bIns="47393" rtlCol="0" anchor="b"/>
          <a:lstStyle>
            <a:lvl1pPr algn="l">
              <a:defRPr sz="1200"/>
            </a:lvl1pPr>
          </a:lstStyle>
          <a:p>
            <a:endParaRPr lang="en-IN"/>
          </a:p>
        </p:txBody>
      </p:sp>
      <p:sp>
        <p:nvSpPr>
          <p:cNvPr id="5" name="Slide Number Placeholder 4"/>
          <p:cNvSpPr>
            <a:spLocks noGrp="1"/>
          </p:cNvSpPr>
          <p:nvPr>
            <p:ph type="sldNum" sz="quarter" idx="3"/>
          </p:nvPr>
        </p:nvSpPr>
        <p:spPr>
          <a:xfrm>
            <a:off x="4023994" y="9721108"/>
            <a:ext cx="3078427" cy="511730"/>
          </a:xfrm>
          <a:prstGeom prst="rect">
            <a:avLst/>
          </a:prstGeom>
        </p:spPr>
        <p:txBody>
          <a:bodyPr vert="horz" lIns="94787" tIns="47393" rIns="94787" bIns="47393" rtlCol="0" anchor="b"/>
          <a:lstStyle>
            <a:lvl1pPr algn="r">
              <a:defRPr sz="1200"/>
            </a:lvl1pPr>
          </a:lstStyle>
          <a:p>
            <a:fld id="{09AD5811-6EAB-4FAF-A7A0-09C4E0A915F9}" type="slidenum">
              <a:rPr lang="en-IN" smtClean="0"/>
            </a:fld>
            <a:endParaRPr lang="en-IN"/>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8427" cy="511730"/>
          </a:xfrm>
          <a:prstGeom prst="rect">
            <a:avLst/>
          </a:prstGeom>
        </p:spPr>
        <p:txBody>
          <a:bodyPr vert="horz" lIns="94787" tIns="47393" rIns="94787" bIns="47393" rtlCol="0"/>
          <a:lstStyle>
            <a:lvl1pPr algn="l">
              <a:defRPr sz="1200"/>
            </a:lvl1pPr>
          </a:lstStyle>
          <a:p>
            <a:endParaRPr lang="en-IN"/>
          </a:p>
        </p:txBody>
      </p:sp>
      <p:sp>
        <p:nvSpPr>
          <p:cNvPr id="3" name="Date Placeholder 2"/>
          <p:cNvSpPr>
            <a:spLocks noGrp="1"/>
          </p:cNvSpPr>
          <p:nvPr>
            <p:ph type="dt" idx="1"/>
          </p:nvPr>
        </p:nvSpPr>
        <p:spPr>
          <a:xfrm>
            <a:off x="4023994" y="1"/>
            <a:ext cx="3078427" cy="511730"/>
          </a:xfrm>
          <a:prstGeom prst="rect">
            <a:avLst/>
          </a:prstGeom>
        </p:spPr>
        <p:txBody>
          <a:bodyPr vert="horz" lIns="94787" tIns="47393" rIns="94787" bIns="47393" rtlCol="0"/>
          <a:lstStyle>
            <a:lvl1pPr algn="r">
              <a:defRPr sz="1200"/>
            </a:lvl1pPr>
          </a:lstStyle>
          <a:p>
            <a:endParaRPr lang="en-IN"/>
          </a:p>
        </p:txBody>
      </p:sp>
      <p:sp>
        <p:nvSpPr>
          <p:cNvPr id="4" name="Slide Image Placeholder 3"/>
          <p:cNvSpPr>
            <a:spLocks noGrp="1" noRot="1" noChangeAspect="1"/>
          </p:cNvSpPr>
          <p:nvPr>
            <p:ph type="sldImg" idx="2"/>
          </p:nvPr>
        </p:nvSpPr>
        <p:spPr>
          <a:xfrm>
            <a:off x="993775" y="766763"/>
            <a:ext cx="5116513" cy="3838575"/>
          </a:xfrm>
          <a:prstGeom prst="rect">
            <a:avLst/>
          </a:prstGeom>
          <a:noFill/>
          <a:ln w="12700">
            <a:solidFill>
              <a:prstClr val="black"/>
            </a:solidFill>
          </a:ln>
        </p:spPr>
        <p:txBody>
          <a:bodyPr vert="horz" lIns="94787" tIns="47393" rIns="94787" bIns="47393" rtlCol="0" anchor="ctr"/>
          <a:lstStyle/>
          <a:p>
            <a:endParaRPr lang="en-IN"/>
          </a:p>
        </p:txBody>
      </p:sp>
      <p:sp>
        <p:nvSpPr>
          <p:cNvPr id="5" name="Notes Placeholder 4"/>
          <p:cNvSpPr>
            <a:spLocks noGrp="1"/>
          </p:cNvSpPr>
          <p:nvPr>
            <p:ph type="body" sz="quarter" idx="3"/>
          </p:nvPr>
        </p:nvSpPr>
        <p:spPr>
          <a:xfrm>
            <a:off x="710407" y="4861442"/>
            <a:ext cx="5683250" cy="4605576"/>
          </a:xfrm>
          <a:prstGeom prst="rect">
            <a:avLst/>
          </a:prstGeom>
        </p:spPr>
        <p:txBody>
          <a:bodyPr vert="horz" lIns="94787" tIns="47393" rIns="94787" bIns="47393"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1" y="9721108"/>
            <a:ext cx="3078427" cy="511730"/>
          </a:xfrm>
          <a:prstGeom prst="rect">
            <a:avLst/>
          </a:prstGeom>
        </p:spPr>
        <p:txBody>
          <a:bodyPr vert="horz" lIns="94787" tIns="47393" rIns="94787" bIns="47393" rtlCol="0" anchor="b"/>
          <a:lstStyle>
            <a:lvl1pPr algn="l">
              <a:defRPr sz="1200"/>
            </a:lvl1pPr>
          </a:lstStyle>
          <a:p>
            <a:endParaRPr lang="en-IN"/>
          </a:p>
        </p:txBody>
      </p:sp>
      <p:sp>
        <p:nvSpPr>
          <p:cNvPr id="7" name="Slide Number Placeholder 6"/>
          <p:cNvSpPr>
            <a:spLocks noGrp="1"/>
          </p:cNvSpPr>
          <p:nvPr>
            <p:ph type="sldNum" sz="quarter" idx="5"/>
          </p:nvPr>
        </p:nvSpPr>
        <p:spPr>
          <a:xfrm>
            <a:off x="4023994" y="9721108"/>
            <a:ext cx="3078427" cy="511730"/>
          </a:xfrm>
          <a:prstGeom prst="rect">
            <a:avLst/>
          </a:prstGeom>
        </p:spPr>
        <p:txBody>
          <a:bodyPr vert="horz" lIns="94787" tIns="47393" rIns="94787" bIns="47393" rtlCol="0" anchor="b"/>
          <a:lstStyle>
            <a:lvl1pPr algn="r">
              <a:defRPr sz="1200"/>
            </a:lvl1pPr>
          </a:lstStyle>
          <a:p>
            <a:fld id="{7E2C7E49-91C6-45D1-B40D-C4123433B2A2}" type="slidenum">
              <a:rPr lang="en-IN" smtClean="0"/>
            </a:fld>
            <a:endParaRPr lang="en-IN"/>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26490A7-88E4-4F12-8D15-3ABB5E199EA6}" type="datetime1">
              <a:rPr lang="en-IN" smtClean="0"/>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22A8156-9E4D-41FE-A11B-BC024E43A998}" type="datetime1">
              <a:rPr lang="en-IN" smtClean="0"/>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showMasterSp="0">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05D277E-EE07-42C1-8DA9-0123E2999F17}" type="datetime1">
              <a:rPr lang="en-IN" smtClean="0"/>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C27E828-CC34-4095-A4F4-82CBE909A63C}" type="datetime1">
              <a:rPr lang="en-IN" smtClean="0"/>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6" descr="I:\NMAMIT\2018-19\Odd\Induction Programme\Materials\NET Logo.jpg"/>
          <p:cNvPicPr>
            <a:picLocks noChangeAspect="1" noChangeArrowheads="1"/>
          </p:cNvPicPr>
          <p:nvPr userDrawn="1"/>
        </p:nvPicPr>
        <p:blipFill>
          <a:blip r:embed="rId2" cstate="print"/>
          <a:srcRect/>
          <a:stretch>
            <a:fillRect/>
          </a:stretch>
        </p:blipFill>
        <p:spPr bwMode="auto">
          <a:xfrm>
            <a:off x="8020497" y="0"/>
            <a:ext cx="1056130" cy="506730"/>
          </a:xfrm>
          <a:prstGeom prst="rect">
            <a:avLst/>
          </a:prstGeom>
          <a:noFill/>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2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58AC5E3-CEEB-4C69-8EE2-5DF48F75F852}" type="datetime1">
              <a:rPr lang="en-IN" smtClean="0"/>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F2B0442-FC31-4D43-977D-E27E44AFBF14}" type="datetime1">
              <a:rPr lang="en-IN" smtClean="0"/>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CAC087F-93A0-4575-A465-946EB924F24A}" type="datetime1">
              <a:rPr lang="en-IN" smtClean="0"/>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4C9FC60-8C5A-4439-BC74-0E706099B308}" type="datetime1">
              <a:rPr lang="en-IN" smtClean="0"/>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FA1C430-CFC8-4B08-9A10-B80A846AB5D4}" type="datetime1">
              <a:rPr lang="en-IN" smtClean="0"/>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C64C140-DB9F-46EA-A8CF-C262AD8B3D6A}" type="datetime1">
              <a:rPr lang="en-IN" smtClean="0"/>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9DE61B3-29E2-4031-BF0C-C96D826CB344}" type="datetime1">
              <a:rPr lang="en-IN" smtClean="0"/>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0A5D46C-B78A-459B-99A6-561CF3C40EE3}"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microsoft.com/office/2007/relationships/hdphoto" Target="../media/image4.wdp"/><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8" Type="http://schemas.openxmlformats.org/officeDocument/2006/relationships/theme" Target="../theme/theme2.xml"/><Relationship Id="rId17" Type="http://schemas.openxmlformats.org/officeDocument/2006/relationships/image" Target="../media/image2.png"/><Relationship Id="rId16" Type="http://schemas.microsoft.com/office/2007/relationships/hdphoto" Target="../media/image4.wdp"/><Relationship Id="rId15" Type="http://schemas.openxmlformats.org/officeDocument/2006/relationships/image" Target="../media/image3.png"/><Relationship Id="rId14" Type="http://schemas.openxmlformats.org/officeDocument/2006/relationships/image" Target="../media/image1.jpeg"/><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l="-1000" r="-1000"/>
          </a:stretch>
        </a:blipFill>
        <a:effectLst/>
      </p:bgPr>
    </p:bg>
    <p:spTree>
      <p:nvGrpSpPr>
        <p:cNvPr id="1" name=""/>
        <p:cNvGrpSpPr/>
        <p:nvPr/>
      </p:nvGrpSpPr>
      <p:grpSpPr>
        <a:xfrm>
          <a:off x="0" y="0"/>
          <a:ext cx="0" cy="0"/>
          <a:chOff x="0" y="0"/>
          <a:chExt cx="0" cy="0"/>
        </a:xfrm>
      </p:grpSpPr>
      <p:pic>
        <p:nvPicPr>
          <p:cNvPr id="8" name="Picture 2" descr="C:\Users\user\Desktop\Support files for Institutional ppt\Transparent Nitte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5041" y="293467"/>
            <a:ext cx="1543423" cy="831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user\Desktop\Support files for Institutional ppt\Transparent NMAMIT logo.png"/>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63874" y="371845"/>
            <a:ext cx="703638" cy="7036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4072210"/>
            <a:ext cx="9144000" cy="2525142"/>
          </a:xfrm>
          <a:prstGeom prst="rect">
            <a:avLst/>
          </a:prstGeom>
          <a:solidFill>
            <a:schemeClr val="tx2">
              <a:lumMod val="60000"/>
              <a:lumOff val="40000"/>
            </a:schemeClr>
          </a:solidFill>
          <a:ln>
            <a:noFill/>
          </a:ln>
          <a:effectLst>
            <a:outerShdw blurRad="419100" dist="38100" dir="16200000" sx="106000" sy="106000"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ln>
                <a:solidFill>
                  <a:schemeClr val="tx2">
                    <a:lumMod val="75000"/>
                  </a:schemeClr>
                </a:solidFill>
              </a:ln>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l="-1000" r="-1000"/>
          </a:stretch>
        </a:blipFill>
        <a:effectLst/>
      </p:bgPr>
    </p:bg>
    <p:spTree>
      <p:nvGrpSpPr>
        <p:cNvPr id="1" name=""/>
        <p:cNvGrpSpPr/>
        <p:nvPr/>
      </p:nvGrpSpPr>
      <p:grpSpPr>
        <a:xfrm>
          <a:off x="0" y="0"/>
          <a:ext cx="0" cy="0"/>
          <a:chOff x="0" y="0"/>
          <a:chExt cx="0" cy="0"/>
        </a:xfrm>
      </p:grpSpPr>
      <p:sp>
        <p:nvSpPr>
          <p:cNvPr id="7" name="Rectangle 6"/>
          <p:cNvSpPr/>
          <p:nvPr/>
        </p:nvSpPr>
        <p:spPr>
          <a:xfrm>
            <a:off x="0" y="-27384"/>
            <a:ext cx="9144000" cy="576000"/>
          </a:xfrm>
          <a:prstGeom prst="rect">
            <a:avLst/>
          </a:prstGeom>
          <a:solidFill>
            <a:schemeClr val="tx2">
              <a:lumMod val="60000"/>
              <a:lumOff val="40000"/>
            </a:schemeClr>
          </a:solidFill>
          <a:ln>
            <a:noFill/>
          </a:ln>
          <a:effectLst>
            <a:outerShdw blurRad="50800" dir="960000" sx="1000" sy="1000" algn="t" rotWithShape="0">
              <a:schemeClr val="tx2">
                <a:lumMod val="60000"/>
                <a:lumOff val="40000"/>
              </a:schemeClr>
            </a:outerShdw>
            <a:reflection stA="57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ln>
                <a:solidFill>
                  <a:schemeClr val="tx2">
                    <a:lumMod val="75000"/>
                  </a:schemeClr>
                </a:solidFill>
              </a:ln>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8" name="Picture 2" descr="C:\Users\user\Desktop\Support files for Institutional ppt\Transparent NMAMIT logo.png"/>
          <p:cNvPicPr>
            <a:picLocks noChangeAspect="1" noChangeArrowheads="1"/>
          </p:cNvPicPr>
          <p:nvPr/>
        </p:nvPicPr>
        <p:blipFill>
          <a:blip r:embed="rId15" cstate="print">
            <a:extLst>
              <a:ext uri="{BEBA8EAE-BF5A-486C-A8C5-ECC9F3942E4B}">
                <a14:imgProps xmlns:a14="http://schemas.microsoft.com/office/drawing/2010/main">
                  <a14:imgLayer r:embed="rId1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74308" y="26844"/>
            <a:ext cx="467544" cy="4675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user\Desktop\Support files for Institutional ppt\Transparent Nitte logo.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44408" y="67146"/>
            <a:ext cx="720080" cy="4095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162000" y="6597352"/>
            <a:ext cx="8820000" cy="0"/>
          </a:xfrm>
          <a:prstGeom prst="straightConnector1">
            <a:avLst/>
          </a:prstGeom>
          <a:ln w="28575">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hyperlink" Target="mailto:ita@zurich.ibm.com" TargetMode="Externa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hyperlink" Target="mailto:ita@zurich.ibm.com" TargetMode="Externa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p:nvPr/>
        </p:nvSpPr>
        <p:spPr>
          <a:xfrm>
            <a:off x="591072" y="4476466"/>
            <a:ext cx="8378680" cy="136477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000" b="1" spc="50" dirty="0" smtClean="0">
                <a:solidFill>
                  <a:srgbClr val="002060"/>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rPr>
              <a:t>Department of </a:t>
            </a:r>
            <a:endParaRPr lang="en-US" sz="2000" b="1" spc="50" dirty="0" smtClean="0">
              <a:solidFill>
                <a:srgbClr val="002060"/>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endParaRPr>
          </a:p>
          <a:p>
            <a:pPr>
              <a:spcBef>
                <a:spcPts val="0"/>
              </a:spcBef>
            </a:pPr>
            <a:r>
              <a:rPr lang="en-US" sz="2000" b="1" spc="50" dirty="0" smtClean="0">
                <a:solidFill>
                  <a:srgbClr val="002060"/>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rPr>
              <a:t>Electronics &amp; Communication Engineering</a:t>
            </a:r>
            <a:endParaRPr lang="en-US" sz="2000" b="1" spc="50" dirty="0" smtClean="0">
              <a:solidFill>
                <a:srgbClr val="002060"/>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endParaRPr>
          </a:p>
        </p:txBody>
      </p:sp>
      <p:sp>
        <p:nvSpPr>
          <p:cNvPr id="6" name="Title 1"/>
          <p:cNvSpPr txBox="1"/>
          <p:nvPr/>
        </p:nvSpPr>
        <p:spPr>
          <a:xfrm>
            <a:off x="332512" y="354843"/>
            <a:ext cx="8637240" cy="192433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600"/>
              </a:spcBef>
              <a:spcAft>
                <a:spcPts val="600"/>
              </a:spcAft>
            </a:pPr>
            <a:r>
              <a:rPr lang="en-US" b="1" dirty="0" smtClean="0">
                <a:ln>
                  <a:solidFill>
                    <a:schemeClr val="tx1">
                      <a:lumMod val="95000"/>
                      <a:lumOff val="5000"/>
                    </a:schemeClr>
                  </a:solidFill>
                </a:ln>
                <a:solidFill>
                  <a:schemeClr val="accent4">
                    <a:lumMod val="75000"/>
                  </a:schemeClr>
                </a:solidFill>
                <a:latin typeface="Trebuchet MS" panose="020B0603020202020204" pitchFamily="34" charset="0"/>
                <a:ea typeface="Verdana" panose="020B0604030504040204" pitchFamily="34" charset="0"/>
                <a:cs typeface="Verdana" panose="020B0604030504040204" pitchFamily="34" charset="0"/>
              </a:rPr>
              <a:t>An Efficient Methodology for Mapping Quantum Circuits to QX Architecture</a:t>
            </a:r>
            <a:endParaRPr lang="en-US" b="1" dirty="0" smtClean="0">
              <a:ln>
                <a:solidFill>
                  <a:schemeClr val="tx1">
                    <a:lumMod val="95000"/>
                    <a:lumOff val="5000"/>
                  </a:schemeClr>
                </a:solidFill>
              </a:ln>
              <a:solidFill>
                <a:schemeClr val="accent4">
                  <a:lumMod val="75000"/>
                </a:schemeClr>
              </a:solidFill>
              <a:latin typeface="Trebuchet MS" panose="020B0603020202020204" pitchFamily="34" charset="0"/>
              <a:ea typeface="Verdana" panose="020B0604030504040204" pitchFamily="34" charset="0"/>
              <a:cs typeface="Verdana" panose="020B0604030504040204" pitchFamily="34" charset="0"/>
            </a:endParaRPr>
          </a:p>
        </p:txBody>
      </p:sp>
      <p:sp>
        <p:nvSpPr>
          <p:cNvPr id="7" name="Subtitle 2"/>
          <p:cNvSpPr txBox="1"/>
          <p:nvPr/>
        </p:nvSpPr>
        <p:spPr>
          <a:xfrm>
            <a:off x="1409700" y="2992582"/>
            <a:ext cx="6400800" cy="951622"/>
          </a:xfrm>
          <a:prstGeom prst="rect">
            <a:avLst/>
          </a:prstGeom>
        </p:spPr>
        <p:txBody>
          <a:bodyPr rtlCol="0">
            <a:normAutofit fontScale="92500" lnSpcReduction="20000"/>
          </a:bodyPr>
          <a:lstStyle/>
          <a:p>
            <a:pPr marL="342900" marR="0" lvl="0" indent="-34290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en-IN" sz="3200" b="1" i="0" u="none" strike="noStrike" kern="1200" cap="none" spc="0" normalizeH="0" baseline="0" noProof="0" dirty="0" smtClean="0">
                <a:ln>
                  <a:noFill/>
                </a:ln>
                <a:solidFill>
                  <a:schemeClr val="tx2"/>
                </a:solidFill>
                <a:effectLst/>
                <a:uLnTx/>
                <a:uFillTx/>
                <a:latin typeface="+mn-lt"/>
                <a:ea typeface="+mn-ea"/>
                <a:cs typeface="+mn-cs"/>
              </a:rPr>
              <a:t>Bhuvanesh S K</a:t>
            </a:r>
            <a:endParaRPr kumimoji="0" lang="en-IN" sz="3200" b="1"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IN" sz="3200" b="1" i="0" u="none" strike="noStrike" kern="1200" cap="none" spc="0" normalizeH="0" baseline="0" noProof="0" dirty="0" smtClean="0">
                <a:ln>
                  <a:noFill/>
                </a:ln>
                <a:solidFill>
                  <a:schemeClr val="tx2"/>
                </a:solidFill>
                <a:effectLst/>
                <a:uLnTx/>
                <a:uFillTx/>
                <a:latin typeface="+mn-lt"/>
                <a:ea typeface="+mn-ea"/>
                <a:cs typeface="+mn-cs"/>
              </a:rPr>
              <a:t>(</a:t>
            </a:r>
            <a:r>
              <a:rPr kumimoji="0" lang="en-US" altLang="en-IN" sz="3200" b="1" i="0" u="none" strike="noStrike" kern="1200" cap="none" spc="0" normalizeH="0" baseline="0" noProof="0" dirty="0" smtClean="0">
                <a:ln>
                  <a:noFill/>
                </a:ln>
                <a:solidFill>
                  <a:schemeClr val="tx2"/>
                </a:solidFill>
                <a:effectLst/>
                <a:uLnTx/>
                <a:uFillTx/>
                <a:latin typeface="+mn-lt"/>
                <a:ea typeface="+mn-ea"/>
                <a:cs typeface="+mn-cs"/>
              </a:rPr>
              <a:t>4NM16EC026</a:t>
            </a:r>
            <a:r>
              <a:rPr kumimoji="0" lang="en-IN" sz="3200" b="1" i="0" u="none" strike="noStrike" kern="1200" cap="none" spc="0" normalizeH="0" baseline="0" noProof="0" dirty="0" smtClean="0">
                <a:ln>
                  <a:noFill/>
                </a:ln>
                <a:solidFill>
                  <a:schemeClr val="tx2"/>
                </a:solidFill>
                <a:effectLst/>
                <a:uLnTx/>
                <a:uFillTx/>
                <a:latin typeface="+mn-lt"/>
                <a:ea typeface="+mn-ea"/>
                <a:cs typeface="+mn-cs"/>
              </a:rPr>
              <a:t>)</a:t>
            </a:r>
            <a:endParaRPr kumimoji="0" lang="en-IN" sz="3200" b="1" i="0" u="none" strike="noStrike" kern="1200" cap="none" spc="0" normalizeH="0" baseline="0" noProof="0" dirty="0" smtClean="0">
              <a:ln>
                <a:noFill/>
              </a:ln>
              <a:solidFill>
                <a:schemeClr val="tx2"/>
              </a:solidFill>
              <a:effectLst/>
              <a:uLnTx/>
              <a:uFillTx/>
              <a:latin typeface="+mn-lt"/>
              <a:ea typeface="+mn-ea"/>
              <a:cs typeface="+mn-cs"/>
            </a:endParaRPr>
          </a:p>
        </p:txBody>
      </p:sp>
      <p:cxnSp>
        <p:nvCxnSpPr>
          <p:cNvPr id="9" name="Straight Connector 8"/>
          <p:cNvCxnSpPr/>
          <p:nvPr/>
        </p:nvCxnSpPr>
        <p:spPr>
          <a:xfrm>
            <a:off x="996818" y="2524836"/>
            <a:ext cx="7766463"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Introduction to qubits and it's implementation techniques.</a:t>
            </a:r>
            <a:br>
              <a:rPr lang="en-US" altLang="en-IN" sz="3200" b="1" u="sng" dirty="0" smtClean="0">
                <a:solidFill>
                  <a:schemeClr val="accent4"/>
                </a:solidFill>
                <a:effectLst/>
                <a:latin typeface="Arial" panose="020B0604020202020204" pitchFamily="34" charset="0"/>
                <a:cs typeface="Arial" panose="020B0604020202020204" pitchFamily="34" charset="0"/>
                <a:sym typeface="+mn-ea"/>
              </a:rPr>
            </a:br>
            <a:endParaRPr lang="en-US" sz="3200"/>
          </a:p>
        </p:txBody>
      </p:sp>
      <p:sp>
        <p:nvSpPr>
          <p:cNvPr id="3" name="Content Placeholder 2"/>
          <p:cNvSpPr>
            <a:spLocks noGrp="1"/>
          </p:cNvSpPr>
          <p:nvPr>
            <p:ph sz="half" idx="1"/>
          </p:nvPr>
        </p:nvSpPr>
        <p:spPr>
          <a:xfrm>
            <a:off x="457200" y="1417955"/>
            <a:ext cx="8105140" cy="4526280"/>
          </a:xfrm>
        </p:spPr>
        <p:txBody>
          <a:bodyPr/>
          <a:p>
            <a:pPr marL="0" indent="0">
              <a:buNone/>
            </a:pPr>
            <a:r>
              <a:rPr lang="en-US" sz="2600"/>
              <a:t>IBM QX Architectures uses </a:t>
            </a:r>
            <a:r>
              <a:rPr lang="en-US" sz="2600">
                <a:solidFill>
                  <a:schemeClr val="tx2">
                    <a:lumMod val="60000"/>
                    <a:lumOff val="40000"/>
                  </a:schemeClr>
                </a:solidFill>
              </a:rPr>
              <a:t>superconducting</a:t>
            </a:r>
            <a:endParaRPr lang="en-US" sz="2600">
              <a:solidFill>
                <a:schemeClr val="tx2">
                  <a:lumMod val="60000"/>
                  <a:lumOff val="40000"/>
                </a:schemeClr>
              </a:solidFill>
            </a:endParaRPr>
          </a:p>
          <a:p>
            <a:pPr marL="0" indent="0">
              <a:buNone/>
            </a:pPr>
            <a:r>
              <a:rPr lang="en-US" sz="2600">
                <a:solidFill>
                  <a:schemeClr val="tx2">
                    <a:lumMod val="60000"/>
                    <a:lumOff val="40000"/>
                  </a:schemeClr>
                </a:solidFill>
              </a:rPr>
              <a:t> quantum computing.</a:t>
            </a:r>
            <a:endParaRPr lang="en-US" sz="2600"/>
          </a:p>
          <a:p>
            <a:pPr marL="0" indent="0">
              <a:buNone/>
            </a:pPr>
            <a:r>
              <a:rPr lang="en-US" sz="2600"/>
              <a:t>Transmon is a type of superconducting charge qubit that was designed to have reduced sensitivity to charge noise.</a:t>
            </a:r>
            <a:endParaRPr lang="en-US" sz="2600"/>
          </a:p>
          <a:p>
            <a:pPr marL="0" indent="0">
              <a:buNone/>
            </a:pPr>
            <a:r>
              <a:rPr lang="en-US" sz="2600"/>
              <a:t>Its makes use of Josephson Effect</a:t>
            </a:r>
            <a:endParaRPr lang="en-US" sz="2600"/>
          </a:p>
          <a:p>
            <a:pPr marL="0" indent="0">
              <a:buNone/>
            </a:pPr>
            <a:endParaRPr lang="en-US" sz="2600"/>
          </a:p>
          <a:p>
            <a:pPr marL="0" indent="0">
              <a:buNone/>
            </a:pPr>
            <a:endParaRPr lang="en-US" sz="2600"/>
          </a:p>
          <a:p>
            <a:r>
              <a:rPr lang="en-US" sz="2600"/>
              <a:t>                   (superconducting phase evolution equation)</a:t>
            </a:r>
            <a:endParaRPr lang="en-US" sz="2600"/>
          </a:p>
          <a:p>
            <a:r>
              <a:rPr lang="en-US" sz="2600"/>
              <a:t>                   (Josephson or weak-link current-phase       relation)</a:t>
            </a:r>
            <a:endParaRPr lang="en-US" sz="2600"/>
          </a:p>
        </p:txBody>
      </p:sp>
      <p:pic>
        <p:nvPicPr>
          <p:cNvPr id="5" name="Content Placeholder 4" descr="ut"/>
          <p:cNvPicPr>
            <a:picLocks noChangeAspect="1"/>
          </p:cNvPicPr>
          <p:nvPr>
            <p:ph sz="half" idx="2"/>
          </p:nvPr>
        </p:nvPicPr>
        <p:blipFill>
          <a:blip r:embed="rId1"/>
          <a:stretch>
            <a:fillRect/>
          </a:stretch>
        </p:blipFill>
        <p:spPr>
          <a:xfrm>
            <a:off x="209550" y="4615180"/>
            <a:ext cx="1869440" cy="519430"/>
          </a:xfrm>
          <a:prstGeom prst="rect">
            <a:avLst/>
          </a:prstGeom>
        </p:spPr>
      </p:pic>
      <p:pic>
        <p:nvPicPr>
          <p:cNvPr id="6" name="Picture 5" descr="it"/>
          <p:cNvPicPr>
            <a:picLocks noChangeAspect="1"/>
          </p:cNvPicPr>
          <p:nvPr/>
        </p:nvPicPr>
        <p:blipFill>
          <a:blip r:embed="rId2"/>
          <a:stretch>
            <a:fillRect/>
          </a:stretch>
        </p:blipFill>
        <p:spPr>
          <a:xfrm>
            <a:off x="315595" y="5078095"/>
            <a:ext cx="1933575" cy="384810"/>
          </a:xfrm>
          <a:prstGeom prst="rect">
            <a:avLst/>
          </a:prstGeom>
        </p:spPr>
      </p:pic>
      <p:pic>
        <p:nvPicPr>
          <p:cNvPr id="7" name="Picture 6" descr="josephson"/>
          <p:cNvPicPr>
            <a:picLocks noChangeAspect="1"/>
          </p:cNvPicPr>
          <p:nvPr/>
        </p:nvPicPr>
        <p:blipFill>
          <a:blip r:embed="rId3"/>
          <a:stretch>
            <a:fillRect/>
          </a:stretch>
        </p:blipFill>
        <p:spPr>
          <a:xfrm>
            <a:off x="5760085" y="3251200"/>
            <a:ext cx="2802255" cy="1363980"/>
          </a:xfrm>
          <a:prstGeom prst="rect">
            <a:avLst/>
          </a:prstGeom>
        </p:spPr>
      </p:pic>
      <p:pic>
        <p:nvPicPr>
          <p:cNvPr id="8" name="Picture 7" descr="transmon22"/>
          <p:cNvPicPr>
            <a:picLocks noChangeAspect="1"/>
          </p:cNvPicPr>
          <p:nvPr/>
        </p:nvPicPr>
        <p:blipFill>
          <a:blip r:embed="rId4"/>
          <a:stretch>
            <a:fillRect/>
          </a:stretch>
        </p:blipFill>
        <p:spPr>
          <a:xfrm>
            <a:off x="6579870" y="410210"/>
            <a:ext cx="2232660" cy="1676400"/>
          </a:xfrm>
          <a:prstGeom prst="rect">
            <a:avLst/>
          </a:prstGeom>
        </p:spPr>
      </p:pic>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a:xfrm>
            <a:off x="457200" y="274955"/>
            <a:ext cx="8229600" cy="810260"/>
          </a:xfrm>
        </p:spPr>
        <p:txBody>
          <a:bodyPr/>
          <a:p>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Quantum circuits and types in QISKIT.</a:t>
            </a:r>
            <a:endParaRPr lang="en-US" sz="3200">
              <a:cs typeface="Arial" panose="020B0604020202020204" pitchFamily="34" charset="0"/>
            </a:endParaRPr>
          </a:p>
        </p:txBody>
      </p:sp>
      <p:sp>
        <p:nvSpPr>
          <p:cNvPr id="13" name="Text Box 12"/>
          <p:cNvSpPr txBox="1"/>
          <p:nvPr/>
        </p:nvSpPr>
        <p:spPr>
          <a:xfrm>
            <a:off x="754380" y="1085215"/>
            <a:ext cx="5684520" cy="2491740"/>
          </a:xfrm>
          <a:prstGeom prst="rect">
            <a:avLst/>
          </a:prstGeom>
          <a:noFill/>
        </p:spPr>
        <p:txBody>
          <a:bodyPr wrap="square" rtlCol="0">
            <a:spAutoFit/>
          </a:bodyPr>
          <a:p>
            <a:r>
              <a:rPr lang="en-US" sz="2200" b="1"/>
              <a:t>What are Quantum circuits??</a:t>
            </a:r>
            <a:endParaRPr lang="en-US"/>
          </a:p>
          <a:p>
            <a:r>
              <a:rPr lang="en-US"/>
              <a:t>Model for quantum computation in which a computation is a sequence of quantum gates, which are reversible transformations on a quantum mechanical analog of an n-bit register. This analogous structure is referred to as an n-qubit register.	</a:t>
            </a:r>
            <a:endParaRPr lang="en-US" sz="2200" b="1"/>
          </a:p>
          <a:p>
            <a:r>
              <a:rPr lang="en-US" sz="2200" b="1"/>
              <a:t>Here are 2 Examples.....</a:t>
            </a:r>
            <a:endParaRPr lang="en-US" sz="2200" b="1"/>
          </a:p>
          <a:p>
            <a:r>
              <a:rPr lang="en-US" sz="2200" b="1"/>
              <a:t>1.)					2.)</a:t>
            </a:r>
            <a:endParaRPr lang="en-US" sz="2200" b="1"/>
          </a:p>
        </p:txBody>
      </p:sp>
      <p:pic>
        <p:nvPicPr>
          <p:cNvPr id="14" name="Content Placeholder 13" descr="shors"/>
          <p:cNvPicPr>
            <a:picLocks noChangeAspect="1"/>
          </p:cNvPicPr>
          <p:nvPr>
            <p:ph sz="half" idx="1"/>
          </p:nvPr>
        </p:nvPicPr>
        <p:blipFill>
          <a:blip r:embed="rId1"/>
          <a:stretch>
            <a:fillRect/>
          </a:stretch>
        </p:blipFill>
        <p:spPr>
          <a:xfrm>
            <a:off x="540385" y="3839210"/>
            <a:ext cx="4754245" cy="2145665"/>
          </a:xfrm>
          <a:prstGeom prst="rect">
            <a:avLst/>
          </a:prstGeom>
        </p:spPr>
      </p:pic>
      <p:pic>
        <p:nvPicPr>
          <p:cNvPr id="15" name="Content Placeholder 6"/>
          <p:cNvPicPr>
            <a:picLocks noChangeAspect="1"/>
          </p:cNvPicPr>
          <p:nvPr/>
        </p:nvPicPr>
        <p:blipFill>
          <a:blip r:embed="rId2"/>
          <a:stretch>
            <a:fillRect/>
          </a:stretch>
        </p:blipFill>
        <p:spPr>
          <a:xfrm>
            <a:off x="5294630" y="3743325"/>
            <a:ext cx="3254375" cy="1432560"/>
          </a:xfrm>
          <a:prstGeom prst="rect">
            <a:avLst/>
          </a:prstGeom>
        </p:spPr>
      </p:pic>
      <p:pic>
        <p:nvPicPr>
          <p:cNvPr id="17" name="Content Placeholder 5" descr="shors"/>
          <p:cNvPicPr>
            <a:picLocks noChangeAspect="1"/>
          </p:cNvPicPr>
          <p:nvPr/>
        </p:nvPicPr>
        <p:blipFill>
          <a:blip r:embed="rId1"/>
          <a:stretch>
            <a:fillRect/>
          </a:stretch>
        </p:blipFill>
        <p:spPr>
          <a:xfrm>
            <a:off x="621030" y="3605530"/>
            <a:ext cx="4754245" cy="2145665"/>
          </a:xfrm>
          <a:prstGeom prst="rect">
            <a:avLst/>
          </a:prstGeom>
        </p:spPr>
      </p:pic>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8"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Quantum circuits and types in QISKIT.</a:t>
            </a:r>
            <a:endParaRPr lang="en-US" sz="3200"/>
          </a:p>
        </p:txBody>
      </p:sp>
      <p:pic>
        <p:nvPicPr>
          <p:cNvPr id="6" name="Content Placeholder 5" descr="qiskit"/>
          <p:cNvPicPr>
            <a:picLocks noChangeAspect="1"/>
          </p:cNvPicPr>
          <p:nvPr>
            <p:ph idx="1"/>
          </p:nvPr>
        </p:nvPicPr>
        <p:blipFill>
          <a:blip r:embed="rId1"/>
          <a:stretch>
            <a:fillRect/>
          </a:stretch>
        </p:blipFill>
        <p:spPr>
          <a:xfrm>
            <a:off x="275590" y="1257300"/>
            <a:ext cx="8593455" cy="4664075"/>
          </a:xfrm>
          <a:prstGeom prst="rect">
            <a:avLst/>
          </a:prstGeom>
        </p:spPr>
      </p:pic>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Quantum circuits and types in QISKIT.</a:t>
            </a:r>
            <a:br>
              <a:rPr lang="en-US" altLang="en-IN" sz="3200" b="1" u="sng" dirty="0" smtClean="0">
                <a:solidFill>
                  <a:schemeClr val="accent4"/>
                </a:solidFill>
                <a:effectLst/>
                <a:latin typeface="Arial" panose="020B0604020202020204" pitchFamily="34" charset="0"/>
                <a:cs typeface="Arial" panose="020B0604020202020204" pitchFamily="34" charset="0"/>
                <a:sym typeface="+mn-ea"/>
              </a:rPr>
            </a:br>
            <a:br>
              <a:rPr lang="en-US" sz="3200">
                <a:cs typeface="Arial" panose="020B0604020202020204" pitchFamily="34" charset="0"/>
                <a:sym typeface="+mn-ea"/>
              </a:rPr>
            </a:br>
            <a:endParaRPr lang="en-US" sz="3200"/>
          </a:p>
        </p:txBody>
      </p:sp>
      <p:pic>
        <p:nvPicPr>
          <p:cNvPr id="4" name="Content Placeholder 3" descr="table1"/>
          <p:cNvPicPr>
            <a:picLocks noChangeAspect="1"/>
          </p:cNvPicPr>
          <p:nvPr>
            <p:ph idx="1"/>
          </p:nvPr>
        </p:nvPicPr>
        <p:blipFill>
          <a:blip r:embed="rId1"/>
          <a:stretch>
            <a:fillRect/>
          </a:stretch>
        </p:blipFill>
        <p:spPr>
          <a:xfrm>
            <a:off x="1271905" y="1600200"/>
            <a:ext cx="6598920" cy="4526280"/>
          </a:xfrm>
          <a:prstGeom prst="rect">
            <a:avLst/>
          </a:prstGeom>
        </p:spPr>
      </p:pic>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Quantum circuits and types in QISKIT.</a:t>
            </a:r>
            <a:br>
              <a:rPr lang="en-US" altLang="en-IN" sz="3200" b="1" u="sng" dirty="0" smtClean="0">
                <a:solidFill>
                  <a:schemeClr val="accent4"/>
                </a:solidFill>
                <a:effectLst/>
                <a:latin typeface="Arial" panose="020B0604020202020204" pitchFamily="34" charset="0"/>
                <a:cs typeface="Arial" panose="020B0604020202020204" pitchFamily="34" charset="0"/>
                <a:sym typeface="+mn-ea"/>
              </a:rPr>
            </a:br>
            <a:br>
              <a:rPr lang="en-US" sz="3200">
                <a:cs typeface="Arial" panose="020B0604020202020204" pitchFamily="34" charset="0"/>
                <a:sym typeface="+mn-ea"/>
              </a:rPr>
            </a:br>
            <a:endParaRPr lang="en-US" sz="3200"/>
          </a:p>
        </p:txBody>
      </p:sp>
      <p:pic>
        <p:nvPicPr>
          <p:cNvPr id="4" name="Content Placeholder 3" descr="table2"/>
          <p:cNvPicPr>
            <a:picLocks noChangeAspect="1"/>
          </p:cNvPicPr>
          <p:nvPr>
            <p:ph idx="1"/>
          </p:nvPr>
        </p:nvPicPr>
        <p:blipFill>
          <a:blip r:embed="rId1"/>
          <a:stretch>
            <a:fillRect/>
          </a:stretch>
        </p:blipFill>
        <p:spPr>
          <a:xfrm>
            <a:off x="993775" y="2087245"/>
            <a:ext cx="7155180" cy="3550920"/>
          </a:xfrm>
          <a:prstGeom prst="rect">
            <a:avLst/>
          </a:prstGeom>
        </p:spPr>
      </p:pic>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Quantum circuits and types in QISKIT.</a:t>
            </a:r>
            <a:br>
              <a:rPr lang="en-US" altLang="en-IN" sz="3200" b="1" u="sng" dirty="0" smtClean="0">
                <a:solidFill>
                  <a:schemeClr val="accent4"/>
                </a:solidFill>
                <a:effectLst/>
                <a:latin typeface="Arial" panose="020B0604020202020204" pitchFamily="34" charset="0"/>
                <a:cs typeface="Arial" panose="020B0604020202020204" pitchFamily="34" charset="0"/>
                <a:sym typeface="+mn-ea"/>
              </a:rPr>
            </a:br>
            <a:br>
              <a:rPr lang="en-US" sz="3200">
                <a:cs typeface="Arial" panose="020B0604020202020204" pitchFamily="34" charset="0"/>
                <a:sym typeface="+mn-ea"/>
              </a:rPr>
            </a:br>
            <a:endParaRPr lang="en-US" sz="3200"/>
          </a:p>
        </p:txBody>
      </p:sp>
      <p:pic>
        <p:nvPicPr>
          <p:cNvPr id="4" name="Content Placeholder 3" descr="table3"/>
          <p:cNvPicPr>
            <a:picLocks noChangeAspect="1"/>
          </p:cNvPicPr>
          <p:nvPr>
            <p:ph idx="1"/>
          </p:nvPr>
        </p:nvPicPr>
        <p:blipFill>
          <a:blip r:embed="rId1"/>
          <a:stretch>
            <a:fillRect/>
          </a:stretch>
        </p:blipFill>
        <p:spPr>
          <a:xfrm>
            <a:off x="1224915" y="1600200"/>
            <a:ext cx="6758940" cy="4526280"/>
          </a:xfrm>
          <a:prstGeom prst="rect">
            <a:avLst/>
          </a:prstGeom>
        </p:spPr>
      </p:pic>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en-US" altLang="en-IN" sz="3200" b="1" dirty="0" smtClean="0">
                <a:ln/>
                <a:solidFill>
                  <a:schemeClr val="accent4"/>
                </a:solidFill>
                <a:effectLst/>
                <a:latin typeface="Arial" panose="020B0604020202020204" pitchFamily="34" charset="0"/>
                <a:cs typeface="Arial" panose="020B0604020202020204" pitchFamily="34" charset="0"/>
                <a:sym typeface="+mn-ea"/>
              </a:rPr>
              <a:t>Quantum Error correction and possible solutions.</a:t>
            </a:r>
            <a:endParaRPr lang="en-US" altLang="en-IN" sz="3200" b="1" dirty="0" smtClean="0">
              <a:ln/>
              <a:solidFill>
                <a:schemeClr val="accent4"/>
              </a:solidFill>
              <a:effectLst/>
              <a:latin typeface="Arial" panose="020B0604020202020204" pitchFamily="34" charset="0"/>
              <a:cs typeface="Arial" panose="020B0604020202020204" pitchFamily="34" charset="0"/>
              <a:sym typeface="+mn-ea"/>
            </a:endParaRPr>
          </a:p>
        </p:txBody>
      </p:sp>
      <p:sp>
        <p:nvSpPr>
          <p:cNvPr id="4" name="Text Box 3"/>
          <p:cNvSpPr txBox="1"/>
          <p:nvPr/>
        </p:nvSpPr>
        <p:spPr>
          <a:xfrm>
            <a:off x="643255" y="1270000"/>
            <a:ext cx="8043545" cy="7293610"/>
          </a:xfrm>
          <a:prstGeom prst="rect">
            <a:avLst/>
          </a:prstGeom>
          <a:noFill/>
        </p:spPr>
        <p:txBody>
          <a:bodyPr wrap="square" rtlCol="0">
            <a:spAutoFit/>
          </a:bodyPr>
          <a:p>
            <a:r>
              <a:rPr lang="en-US">
                <a:latin typeface="Arial" panose="020B0604020202020204" pitchFamily="34" charset="0"/>
                <a:cs typeface="Arial" panose="020B0604020202020204" pitchFamily="34" charset="0"/>
              </a:rPr>
              <a:t>1.) Repeating the qubits like α |0⟩+ β |1⟩can be saved as 3*(α |0⟩+ β |1⟩). </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 In Redundancy, qubits are entangled instead of coping. This qubit state is called Bell’s State. For example, α |0⟩+ β |1⟩can be represented as α |000⟩+ β |111⟩.</a:t>
            </a:r>
            <a:r>
              <a:rPr lang="en-US">
                <a:cs typeface="Arial" panose="020B0604020202020204" pitchFamily="34" charset="0"/>
              </a:rPr>
              <a:t> </a:t>
            </a:r>
            <a:endParaRPr lang="en-US">
              <a:cs typeface="Arial" panose="020B0604020202020204" pitchFamily="34" charset="0"/>
            </a:endParaRPr>
          </a:p>
          <a:p>
            <a:r>
              <a:rPr lang="en-US">
                <a:cs typeface="Arial" panose="020B0604020202020204" pitchFamily="34" charset="0"/>
              </a:rPr>
              <a:t>3.) </a:t>
            </a:r>
            <a:r>
              <a:rPr lang="en-US">
                <a:latin typeface="Arial" panose="020B0604020202020204" pitchFamily="34" charset="0"/>
                <a:cs typeface="Arial" panose="020B0604020202020204" pitchFamily="34" charset="0"/>
              </a:rPr>
              <a:t>The toric code is defined on a</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two-dimensional lattice, usually </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chosen to be the square lattice, </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with a spin-½ degree of freedom </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located on each edge. They are </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chosen to be periodic. Stabilizer </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operators are defined on the spins</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around each vertex  and plaquette</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 (or face i.e. a vertex of the dual</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 lattice) of the lattice.</a:t>
            </a:r>
            <a:endParaRPr lang="en-US">
              <a:latin typeface="Arial" panose="020B0604020202020204" pitchFamily="34" charset="0"/>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a:p>
            <a:endParaRPr lang="en-US">
              <a:cs typeface="Arial" panose="020B0604020202020204" pitchFamily="34" charset="0"/>
            </a:endParaRPr>
          </a:p>
        </p:txBody>
      </p:sp>
      <p:pic>
        <p:nvPicPr>
          <p:cNvPr id="5" name="Content Placeholder 4"/>
          <p:cNvPicPr>
            <a:picLocks noChangeAspect="1"/>
          </p:cNvPicPr>
          <p:nvPr>
            <p:ph sz="half" idx="1"/>
          </p:nvPr>
        </p:nvPicPr>
        <p:blipFill>
          <a:blip r:embed="rId1"/>
          <a:stretch>
            <a:fillRect/>
          </a:stretch>
        </p:blipFill>
        <p:spPr>
          <a:xfrm>
            <a:off x="4264025" y="2168525"/>
            <a:ext cx="4791710" cy="3926840"/>
          </a:xfrm>
          <a:prstGeom prst="rect">
            <a:avLst/>
          </a:prstGeom>
        </p:spPr>
      </p:pic>
      <p:pic>
        <p:nvPicPr>
          <p:cNvPr id="9" name="Content Placeholder 6" descr="lattice"/>
          <p:cNvPicPr>
            <a:picLocks noChangeAspect="1"/>
          </p:cNvPicPr>
          <p:nvPr>
            <p:ph sz="half" idx="2"/>
          </p:nvPr>
        </p:nvPicPr>
        <p:blipFill>
          <a:blip r:embed="rId2"/>
          <a:stretch>
            <a:fillRect/>
          </a:stretch>
        </p:blipFill>
        <p:spPr>
          <a:xfrm>
            <a:off x="1909445" y="5207635"/>
            <a:ext cx="1546860" cy="1203960"/>
          </a:xfrm>
          <a:prstGeom prst="rect">
            <a:avLst/>
          </a:prstGeom>
        </p:spPr>
      </p:pic>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en-US" sz="3200" b="1">
                <a:ln/>
                <a:solidFill>
                  <a:schemeClr val="accent4"/>
                </a:solidFill>
                <a:effectLst/>
                <a:latin typeface="Arial" panose="020B0604020202020204" pitchFamily="34" charset="0"/>
                <a:cs typeface="Arial" panose="020B0604020202020204" pitchFamily="34" charset="0"/>
              </a:rPr>
              <a:t>Examples of few Q-Circuits and it's optimizations</a:t>
            </a:r>
            <a:endParaRPr lang="en-US" sz="3200" b="1">
              <a:ln/>
              <a:solidFill>
                <a:schemeClr val="accent4"/>
              </a:solidFill>
              <a:effectLst/>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457200" y="1297940"/>
            <a:ext cx="8229600" cy="4997450"/>
          </a:xfrm>
        </p:spPr>
        <p:txBody>
          <a:bodyPr/>
          <a:p>
            <a:r>
              <a:rPr lang="en-US" sz="2200"/>
              <a:t>Example 1 :- Consists of 3 qubits, y. First, a Hadamard operation is applied to qubit q0. Then, a CNOT operation with target q1 and control qubit q0 is conducted followed by a T-gate that is applied to q2. Finally, two more CNOTs are applied.</a:t>
            </a:r>
            <a:endParaRPr lang="en-US" sz="2200"/>
          </a:p>
          <a:p>
            <a:endParaRPr lang="en-US" sz="2200"/>
          </a:p>
          <a:p>
            <a:endParaRPr lang="en-US" sz="2200"/>
          </a:p>
          <a:p>
            <a:endParaRPr lang="en-US" sz="2200"/>
          </a:p>
          <a:p>
            <a:endParaRPr lang="en-US" sz="2200"/>
          </a:p>
          <a:p>
            <a:endParaRPr lang="en-US" sz="2200"/>
          </a:p>
          <a:p>
            <a:r>
              <a:rPr lang="en-US" sz="2200"/>
              <a:t>Example 2:- SWAP operation operates on 2 qubits ,say q1 and q0. It’s implemented using 3 CNOTs and Hadamard gate which is U(π/2, 0, π). Hadamard gate is used to represent inverted CNOT in terms of CNOT gate.</a:t>
            </a:r>
            <a:endParaRPr lang="en-US" sz="2200"/>
          </a:p>
          <a:p>
            <a:pPr marL="0" indent="0">
              <a:buNone/>
            </a:pPr>
            <a:endParaRPr lang="en-US" sz="2200"/>
          </a:p>
        </p:txBody>
      </p:sp>
      <p:pic>
        <p:nvPicPr>
          <p:cNvPr id="4" name="Content Placeholder 3" descr="fig1"/>
          <p:cNvPicPr>
            <a:picLocks noChangeAspect="1"/>
          </p:cNvPicPr>
          <p:nvPr>
            <p:ph sz="half" idx="2"/>
          </p:nvPr>
        </p:nvPicPr>
        <p:blipFill>
          <a:blip r:embed="rId1"/>
          <a:stretch>
            <a:fillRect/>
          </a:stretch>
        </p:blipFill>
        <p:spPr>
          <a:xfrm>
            <a:off x="588010" y="2990850"/>
            <a:ext cx="4118610" cy="1478280"/>
          </a:xfrm>
          <a:prstGeom prst="rect">
            <a:avLst/>
          </a:prstGeom>
        </p:spPr>
      </p:pic>
      <p:sp>
        <p:nvSpPr>
          <p:cNvPr id="5" name="Text Box 4"/>
          <p:cNvSpPr txBox="1"/>
          <p:nvPr/>
        </p:nvSpPr>
        <p:spPr>
          <a:xfrm>
            <a:off x="514350" y="2990850"/>
            <a:ext cx="720090" cy="368300"/>
          </a:xfrm>
          <a:prstGeom prst="rect">
            <a:avLst/>
          </a:prstGeom>
          <a:noFill/>
        </p:spPr>
        <p:txBody>
          <a:bodyPr wrap="square" rtlCol="0">
            <a:spAutoFit/>
          </a:bodyPr>
          <a:p>
            <a:r>
              <a:rPr lang="en-US"/>
              <a:t>Eg-1:</a:t>
            </a:r>
            <a:endParaRPr lang="en-US"/>
          </a:p>
        </p:txBody>
      </p:sp>
      <p:pic>
        <p:nvPicPr>
          <p:cNvPr id="6" name="Picture 5" descr="fig3"/>
          <p:cNvPicPr>
            <a:picLocks noChangeAspect="1"/>
          </p:cNvPicPr>
          <p:nvPr/>
        </p:nvPicPr>
        <p:blipFill>
          <a:blip r:embed="rId2"/>
          <a:stretch>
            <a:fillRect/>
          </a:stretch>
        </p:blipFill>
        <p:spPr>
          <a:xfrm>
            <a:off x="4834255" y="2744470"/>
            <a:ext cx="4055745" cy="1971040"/>
          </a:xfrm>
          <a:prstGeom prst="rect">
            <a:avLst/>
          </a:prstGeom>
        </p:spPr>
      </p:pic>
      <p:sp>
        <p:nvSpPr>
          <p:cNvPr id="7" name="Text Box 6"/>
          <p:cNvSpPr txBox="1"/>
          <p:nvPr/>
        </p:nvSpPr>
        <p:spPr>
          <a:xfrm>
            <a:off x="4114165" y="2622550"/>
            <a:ext cx="720090" cy="368300"/>
          </a:xfrm>
          <a:prstGeom prst="rect">
            <a:avLst/>
          </a:prstGeom>
          <a:noFill/>
        </p:spPr>
        <p:txBody>
          <a:bodyPr wrap="square" rtlCol="0">
            <a:spAutoFit/>
          </a:bodyPr>
          <a:p>
            <a:r>
              <a:rPr lang="en-US"/>
              <a:t>Eg-2:</a:t>
            </a:r>
            <a:endParaRPr lang="en-US"/>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en-US" sz="3200" b="1">
                <a:ln/>
                <a:solidFill>
                  <a:schemeClr val="accent4"/>
                </a:solidFill>
                <a:effectLst/>
                <a:latin typeface="Arial" panose="020B0604020202020204" pitchFamily="34" charset="0"/>
                <a:cs typeface="Arial" panose="020B0604020202020204" pitchFamily="34" charset="0"/>
                <a:sym typeface="+mn-ea"/>
              </a:rPr>
              <a:t>Examples of few Q-Circuits and it's optimizations</a:t>
            </a:r>
            <a:br>
              <a:rPr lang="en-US" sz="3200" b="1">
                <a:ln/>
                <a:solidFill>
                  <a:schemeClr val="accent4"/>
                </a:solidFill>
                <a:effectLst/>
                <a:latin typeface="Arial" panose="020B0604020202020204" pitchFamily="34" charset="0"/>
                <a:cs typeface="Arial" panose="020B0604020202020204" pitchFamily="34" charset="0"/>
              </a:rPr>
            </a:br>
            <a:endParaRPr lang="en-US" sz="3200" b="1">
              <a:ln/>
              <a:solidFill>
                <a:schemeClr val="accent4"/>
              </a:solidFill>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0385" y="1165860"/>
            <a:ext cx="8229600" cy="4525963"/>
          </a:xfrm>
        </p:spPr>
        <p:txBody>
          <a:bodyPr/>
          <a:p>
            <a:endParaRPr lang="en-US" sz="2200"/>
          </a:p>
          <a:p>
            <a:r>
              <a:rPr lang="en-US" sz="2200">
                <a:sym typeface="+mn-ea"/>
              </a:rPr>
              <a:t>Example 3 &amp; 4:- The logical qubits q0, q1, q2, q3, q4, and q5 are respectively mapped to the physical qubits Q0, Q1, Q2, Q3, Q14, and Q15 of the IBM QX3 architecture. The first gate can directly be applied, because the CNOT constraint is satisfied. For the second gate, the direction has to be changed because a CNOT with control qubit Q0 and target Q1 is valid, but not vice versa. This can be accomplished by inserting Hadamard gates for Q0 and Q1 either side of CNOT. For the third gate, changing the mapping. To this end, we insert SWAP operations SWAP(Q1, Q2) and SWAP(Q2, Q3) to move logical qubit towards logical qubit q4. Afterwards, q1 and q4 are mapped to the physical qubits Q3 and Q14, respectively, which allows us to apply the desired CNOT gate.</a:t>
            </a:r>
            <a:endParaRPr lang="en-US" sz="2200"/>
          </a:p>
          <a:p>
            <a:pPr marL="0" indent="0">
              <a:buNone/>
            </a:pPr>
            <a:endParaRPr lang="en-US" sz="2200"/>
          </a:p>
          <a:p>
            <a:endParaRPr lang="en-US" sz="2200"/>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662305"/>
          </a:xfrm>
        </p:spPr>
        <p:txBody>
          <a:bodyPr/>
          <a:p>
            <a:r>
              <a:rPr lang="en-US" sz="3200" b="1">
                <a:solidFill>
                  <a:schemeClr val="accent4"/>
                </a:solidFill>
                <a:effectLst/>
                <a:latin typeface="Arial" panose="020B0604020202020204" pitchFamily="34" charset="0"/>
                <a:cs typeface="Arial" panose="020B0604020202020204" pitchFamily="34" charset="0"/>
                <a:sym typeface="+mn-ea"/>
              </a:rPr>
              <a:t>Examples of few Q-Circuits and it's optimizations</a:t>
            </a:r>
            <a:br>
              <a:rPr lang="en-US" sz="3200" b="1">
                <a:solidFill>
                  <a:schemeClr val="accent4"/>
                </a:solidFill>
                <a:effectLst/>
                <a:latin typeface="Arial" panose="020B0604020202020204" pitchFamily="34" charset="0"/>
                <a:cs typeface="Arial" panose="020B0604020202020204" pitchFamily="34" charset="0"/>
                <a:sym typeface="+mn-ea"/>
              </a:rPr>
            </a:br>
            <a:br>
              <a:rPr lang="en-US" sz="3200" b="1">
                <a:solidFill>
                  <a:schemeClr val="accent4"/>
                </a:solidFill>
                <a:effectLst/>
                <a:latin typeface="Arial" panose="020B0604020202020204" pitchFamily="34" charset="0"/>
                <a:cs typeface="Arial" panose="020B0604020202020204" pitchFamily="34" charset="0"/>
              </a:rPr>
            </a:br>
            <a:endParaRPr lang="en-US" sz="3200"/>
          </a:p>
        </p:txBody>
      </p:sp>
      <p:sp>
        <p:nvSpPr>
          <p:cNvPr id="3" name="Content Placeholder 2"/>
          <p:cNvSpPr>
            <a:spLocks noGrp="1"/>
          </p:cNvSpPr>
          <p:nvPr>
            <p:ph idx="1"/>
          </p:nvPr>
        </p:nvSpPr>
        <p:spPr>
          <a:xfrm>
            <a:off x="457200" y="1442720"/>
            <a:ext cx="8229600" cy="4525963"/>
          </a:xfrm>
        </p:spPr>
        <p:txBody>
          <a:bodyPr/>
          <a:p>
            <a:r>
              <a:rPr lang="en-US" sz="2200">
                <a:latin typeface="Calibri" panose="020F0502020204030204" charset="0"/>
                <a:cs typeface="Calibri" panose="020F0502020204030204" charset="0"/>
                <a:sym typeface="+mn-ea"/>
              </a:rPr>
              <a:t>Example 5:- The Quantum circuit from Example 3 considered again. The gates of the circuit can be partitioned into three layers l</a:t>
            </a:r>
            <a:r>
              <a:rPr lang="en-US" sz="2200" baseline="-25000">
                <a:latin typeface="Calibri" panose="020F0502020204030204" charset="0"/>
                <a:cs typeface="Calibri" panose="020F0502020204030204" charset="0"/>
                <a:sym typeface="+mn-ea"/>
              </a:rPr>
              <a:t>0</a:t>
            </a:r>
            <a:r>
              <a:rPr lang="en-US" sz="2200">
                <a:latin typeface="Calibri" panose="020F0502020204030204" charset="0"/>
                <a:cs typeface="Calibri" panose="020F0502020204030204" charset="0"/>
                <a:sym typeface="+mn-ea"/>
              </a:rPr>
              <a:t> = {g</a:t>
            </a:r>
            <a:r>
              <a:rPr lang="en-US" sz="2200" baseline="-25000">
                <a:latin typeface="Calibri" panose="020F0502020204030204" charset="0"/>
                <a:cs typeface="Calibri" panose="020F0502020204030204" charset="0"/>
                <a:sym typeface="+mn-ea"/>
              </a:rPr>
              <a:t>0</a:t>
            </a:r>
            <a:r>
              <a:rPr lang="en-US" sz="2200">
                <a:latin typeface="Calibri" panose="020F0502020204030204" charset="0"/>
                <a:cs typeface="Calibri" panose="020F0502020204030204" charset="0"/>
                <a:sym typeface="+mn-ea"/>
              </a:rPr>
              <a:t>, g</a:t>
            </a:r>
            <a:r>
              <a:rPr lang="en-US" sz="2200" baseline="-25000">
                <a:latin typeface="Calibri" panose="020F0502020204030204" charset="0"/>
                <a:cs typeface="Calibri" panose="020F0502020204030204" charset="0"/>
                <a:sym typeface="+mn-ea"/>
              </a:rPr>
              <a:t>1</a:t>
            </a:r>
            <a:r>
              <a:rPr lang="en-US" sz="2200">
                <a:latin typeface="Calibri" panose="020F0502020204030204" charset="0"/>
                <a:cs typeface="Calibri" panose="020F0502020204030204" charset="0"/>
                <a:sym typeface="+mn-ea"/>
              </a:rPr>
              <a:t>}, l</a:t>
            </a:r>
            <a:r>
              <a:rPr lang="en-US" sz="2200" baseline="-25000">
                <a:latin typeface="Calibri" panose="020F0502020204030204" charset="0"/>
                <a:cs typeface="Calibri" panose="020F0502020204030204" charset="0"/>
                <a:sym typeface="+mn-ea"/>
              </a:rPr>
              <a:t>1</a:t>
            </a:r>
            <a:r>
              <a:rPr lang="en-US" sz="2200">
                <a:latin typeface="Calibri" panose="020F0502020204030204" charset="0"/>
                <a:cs typeface="Calibri" panose="020F0502020204030204" charset="0"/>
                <a:sym typeface="+mn-ea"/>
              </a:rPr>
              <a:t> = {g</a:t>
            </a:r>
            <a:r>
              <a:rPr lang="en-US" sz="2200" baseline="-25000">
                <a:latin typeface="Calibri" panose="020F0502020204030204" charset="0"/>
                <a:cs typeface="Calibri" panose="020F0502020204030204" charset="0"/>
                <a:sym typeface="+mn-ea"/>
              </a:rPr>
              <a:t>2</a:t>
            </a:r>
            <a:r>
              <a:rPr lang="en-US" sz="2200">
                <a:latin typeface="Calibri" panose="020F0502020204030204" charset="0"/>
                <a:cs typeface="Calibri" panose="020F0502020204030204" charset="0"/>
                <a:sym typeface="+mn-ea"/>
              </a:rPr>
              <a:t>, g</a:t>
            </a:r>
            <a:r>
              <a:rPr lang="en-US" sz="2200" baseline="-25000">
                <a:latin typeface="Calibri" panose="020F0502020204030204" charset="0"/>
                <a:cs typeface="Calibri" panose="020F0502020204030204" charset="0"/>
                <a:sym typeface="+mn-ea"/>
              </a:rPr>
              <a:t>3</a:t>
            </a:r>
            <a:r>
              <a:rPr lang="en-US" sz="2200">
                <a:latin typeface="Calibri" panose="020F0502020204030204" charset="0"/>
                <a:cs typeface="Calibri" panose="020F0502020204030204" charset="0"/>
                <a:sym typeface="+mn-ea"/>
              </a:rPr>
              <a:t>}, and l</a:t>
            </a:r>
            <a:r>
              <a:rPr lang="en-US" sz="2200" baseline="-25000">
                <a:latin typeface="Calibri" panose="020F0502020204030204" charset="0"/>
                <a:cs typeface="Calibri" panose="020F0502020204030204" charset="0"/>
                <a:sym typeface="+mn-ea"/>
              </a:rPr>
              <a:t>2</a:t>
            </a:r>
            <a:r>
              <a:rPr lang="en-US" sz="2200">
                <a:latin typeface="Calibri" panose="020F0502020204030204" charset="0"/>
                <a:cs typeface="Calibri" panose="020F0502020204030204" charset="0"/>
                <a:sym typeface="+mn-ea"/>
              </a:rPr>
              <a:t> = {g</a:t>
            </a:r>
            <a:r>
              <a:rPr lang="en-US" sz="2200" baseline="-25000">
                <a:latin typeface="Calibri" panose="020F0502020204030204" charset="0"/>
                <a:cs typeface="Calibri" panose="020F0502020204030204" charset="0"/>
                <a:sym typeface="+mn-ea"/>
              </a:rPr>
              <a:t>4</a:t>
            </a:r>
            <a:r>
              <a:rPr lang="en-US" sz="2200">
                <a:latin typeface="Calibri" panose="020F0502020204030204" charset="0"/>
                <a:cs typeface="Calibri" panose="020F0502020204030204" charset="0"/>
                <a:sym typeface="+mn-ea"/>
              </a:rPr>
              <a:t>}. To satisfy all CNOT constraints, mapping the logical qubits of each layer li to physical ones. Since the resulting mapping for layer li does not necessarily have to be equal to the mapping determined for the previous layer li-1,Additionally to insert SWAP operations that permute the logical qubits from the mapping for layer li-1 to the desired mapping for layer li. So basically it’s partitioning the circuit into layers.</a:t>
            </a:r>
            <a:endParaRPr lang="en-US" sz="2200">
              <a:latin typeface="Calibri" panose="020F0502020204030204" charset="0"/>
              <a:cs typeface="Calibri" panose="020F0502020204030204" charset="0"/>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p:nvPr/>
        </p:nvSpPr>
        <p:spPr>
          <a:xfrm>
            <a:off x="0" y="68240"/>
            <a:ext cx="9144000" cy="5333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dirty="0" smtClean="0">
                <a:ln>
                  <a:solidFill>
                    <a:schemeClr val="tx1"/>
                  </a:solidFill>
                </a:ln>
                <a:solidFill>
                  <a:schemeClr val="tx2"/>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rPr>
              <a:t>Contents</a:t>
            </a:r>
            <a:endParaRPr lang="en-IN" sz="4000" b="1" dirty="0">
              <a:ln>
                <a:solidFill>
                  <a:schemeClr val="tx1"/>
                </a:solidFill>
              </a:ln>
              <a:solidFill>
                <a:schemeClr val="tx2"/>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
        <p:nvSpPr>
          <p:cNvPr id="26" name="Content Placeholder 4"/>
          <p:cNvSpPr>
            <a:spLocks noGrp="1"/>
          </p:cNvSpPr>
          <p:nvPr>
            <p:ph idx="1"/>
          </p:nvPr>
        </p:nvSpPr>
        <p:spPr>
          <a:xfrm>
            <a:off x="457200" y="866899"/>
            <a:ext cx="8229600" cy="5610101"/>
          </a:xfrm>
        </p:spPr>
        <p:txBody>
          <a:bodyPr>
            <a:scene3d>
              <a:camera prst="orthographicFront"/>
              <a:lightRig rig="soft" dir="t">
                <a:rot lat="0" lon="0" rev="15600000"/>
              </a:lightRig>
            </a:scene3d>
            <a:sp3d extrusionH="57150" prstMaterial="softEdge">
              <a:bevelT w="25400" h="38100"/>
            </a:sp3d>
          </a:bodyPr>
          <a:lstStyle/>
          <a:p>
            <a:pPr eaLnBrk="1" hangingPunct="1">
              <a:lnSpc>
                <a:spcPct val="150000"/>
              </a:lnSpc>
            </a:pPr>
            <a:r>
              <a:rPr lang="en-US" altLang="en-IN" sz="2200" b="1" dirty="0" smtClean="0">
                <a:ln/>
                <a:solidFill>
                  <a:schemeClr val="tx1"/>
                </a:solidFill>
                <a:latin typeface="Arial" panose="020B0604020202020204" pitchFamily="34" charset="0"/>
                <a:cs typeface="Arial" panose="020B0604020202020204" pitchFamily="34" charset="0"/>
              </a:rPr>
              <a:t>Introduction to Quantum computing it's need in modern world.</a:t>
            </a:r>
            <a:endParaRPr lang="en-IN" altLang="en-US" sz="2200" b="1" dirty="0" smtClean="0">
              <a:ln/>
              <a:solidFill>
                <a:schemeClr val="tx1"/>
              </a:solidFill>
              <a:latin typeface="Arial" panose="020B0604020202020204" pitchFamily="34" charset="0"/>
              <a:cs typeface="Arial" panose="020B0604020202020204" pitchFamily="34" charset="0"/>
            </a:endParaRPr>
          </a:p>
          <a:p>
            <a:pPr eaLnBrk="1" hangingPunct="1">
              <a:lnSpc>
                <a:spcPct val="150000"/>
              </a:lnSpc>
            </a:pPr>
            <a:r>
              <a:rPr lang="en-US" altLang="en-IN" sz="2200" b="1" dirty="0" smtClean="0">
                <a:ln/>
                <a:solidFill>
                  <a:schemeClr val="tx1"/>
                </a:solidFill>
                <a:latin typeface="Arial" panose="020B0604020202020204" pitchFamily="34" charset="0"/>
                <a:cs typeface="Arial" panose="020B0604020202020204" pitchFamily="34" charset="0"/>
              </a:rPr>
              <a:t>Introduction to qubits and it's implementation techniques.</a:t>
            </a:r>
            <a:endParaRPr lang="en-US" altLang="en-IN" sz="2200" b="1" dirty="0" smtClean="0">
              <a:ln/>
              <a:solidFill>
                <a:schemeClr val="tx1"/>
              </a:solidFill>
              <a:latin typeface="Arial" panose="020B0604020202020204" pitchFamily="34" charset="0"/>
              <a:cs typeface="Arial" panose="020B0604020202020204" pitchFamily="34" charset="0"/>
            </a:endParaRPr>
          </a:p>
          <a:p>
            <a:pPr eaLnBrk="1" hangingPunct="1">
              <a:lnSpc>
                <a:spcPct val="150000"/>
              </a:lnSpc>
            </a:pPr>
            <a:r>
              <a:rPr lang="en-US" altLang="en-IN" sz="2200" b="1" dirty="0" smtClean="0">
                <a:ln/>
                <a:solidFill>
                  <a:schemeClr val="tx1"/>
                </a:solidFill>
                <a:latin typeface="Arial" panose="020B0604020202020204" pitchFamily="34" charset="0"/>
                <a:cs typeface="Arial" panose="020B0604020202020204" pitchFamily="34" charset="0"/>
              </a:rPr>
              <a:t>Quantum circuits and types in QISKIT </a:t>
            </a:r>
            <a:endParaRPr lang="en-US" altLang="en-IN" sz="2200" b="1" dirty="0" smtClean="0">
              <a:ln/>
              <a:solidFill>
                <a:schemeClr val="tx1"/>
              </a:solidFill>
              <a:latin typeface="Arial" panose="020B0604020202020204" pitchFamily="34" charset="0"/>
              <a:cs typeface="Arial" panose="020B0604020202020204" pitchFamily="34" charset="0"/>
            </a:endParaRPr>
          </a:p>
          <a:p>
            <a:pPr eaLnBrk="1" hangingPunct="1">
              <a:lnSpc>
                <a:spcPct val="150000"/>
              </a:lnSpc>
            </a:pPr>
            <a:r>
              <a:rPr lang="en-US" altLang="en-IN" sz="2200" b="1" dirty="0" smtClean="0">
                <a:ln/>
                <a:solidFill>
                  <a:schemeClr val="tx1"/>
                </a:solidFill>
                <a:latin typeface="Arial" panose="020B0604020202020204" pitchFamily="34" charset="0"/>
                <a:cs typeface="Arial" panose="020B0604020202020204" pitchFamily="34" charset="0"/>
              </a:rPr>
              <a:t>Quantum Error correction and possible solutions.</a:t>
            </a:r>
            <a:endParaRPr lang="en-US" altLang="en-IN" sz="2200" b="1" dirty="0" smtClean="0">
              <a:ln/>
              <a:solidFill>
                <a:schemeClr val="tx1"/>
              </a:solidFill>
              <a:latin typeface="Arial" panose="020B0604020202020204" pitchFamily="34" charset="0"/>
              <a:cs typeface="Arial" panose="020B0604020202020204" pitchFamily="34" charset="0"/>
            </a:endParaRPr>
          </a:p>
          <a:p>
            <a:pPr eaLnBrk="1" hangingPunct="1">
              <a:lnSpc>
                <a:spcPct val="150000"/>
              </a:lnSpc>
            </a:pPr>
            <a:r>
              <a:rPr lang="en-US" sz="2200" b="1">
                <a:ln/>
                <a:solidFill>
                  <a:schemeClr val="tx1"/>
                </a:solidFill>
                <a:effectLst/>
                <a:latin typeface="Arial" panose="020B0604020202020204" pitchFamily="34" charset="0"/>
                <a:cs typeface="Arial" panose="020B0604020202020204" pitchFamily="34" charset="0"/>
                <a:sym typeface="+mn-ea"/>
              </a:rPr>
              <a:t>Examples of few Q-Circuits and it's optimizations</a:t>
            </a:r>
            <a:endParaRPr lang="en-US" sz="2200" b="1">
              <a:ln/>
              <a:solidFill>
                <a:schemeClr val="tx1"/>
              </a:solidFill>
              <a:effectLst/>
              <a:latin typeface="Arial" panose="020B0604020202020204" pitchFamily="34" charset="0"/>
              <a:cs typeface="Arial" panose="020B0604020202020204" pitchFamily="34" charset="0"/>
            </a:endParaRPr>
          </a:p>
          <a:p>
            <a:pPr eaLnBrk="1" hangingPunct="1">
              <a:lnSpc>
                <a:spcPct val="150000"/>
              </a:lnSpc>
            </a:pPr>
            <a:r>
              <a:rPr lang="en-US" altLang="en-IN" sz="2200" b="1" dirty="0" smtClean="0">
                <a:ln/>
                <a:solidFill>
                  <a:schemeClr val="tx1"/>
                </a:solidFill>
                <a:effectLst/>
                <a:latin typeface="Arial" panose="020B0604020202020204" pitchFamily="34" charset="0"/>
                <a:cs typeface="Arial" panose="020B0604020202020204" pitchFamily="34" charset="0"/>
              </a:rPr>
              <a:t>Conclusion </a:t>
            </a:r>
            <a:endParaRPr lang="en-US" altLang="en-IN" sz="2200" b="1" dirty="0" smtClean="0">
              <a:ln/>
              <a:solidFill>
                <a:schemeClr val="tx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b="1">
                <a:solidFill>
                  <a:schemeClr val="accent4"/>
                </a:solidFill>
                <a:effectLst/>
                <a:latin typeface="Arial" panose="020B0604020202020204" pitchFamily="34" charset="0"/>
                <a:cs typeface="Arial" panose="020B0604020202020204" pitchFamily="34" charset="0"/>
                <a:sym typeface="+mn-ea"/>
              </a:rPr>
              <a:t>Examples of few Q-Circuits and it's optimizations</a:t>
            </a:r>
            <a:br>
              <a:rPr lang="en-US" sz="3200" b="1">
                <a:solidFill>
                  <a:schemeClr val="accent4"/>
                </a:solidFill>
                <a:effectLst/>
                <a:latin typeface="Arial" panose="020B0604020202020204" pitchFamily="34" charset="0"/>
                <a:cs typeface="Arial" panose="020B0604020202020204" pitchFamily="34" charset="0"/>
                <a:sym typeface="+mn-ea"/>
              </a:rPr>
            </a:br>
            <a:br>
              <a:rPr lang="en-US" sz="3200"/>
            </a:br>
            <a:endParaRPr lang="en-US" sz="3200"/>
          </a:p>
        </p:txBody>
      </p:sp>
      <p:pic>
        <p:nvPicPr>
          <p:cNvPr id="4" name="Content Placeholder 3" descr="example4"/>
          <p:cNvPicPr>
            <a:picLocks noChangeAspect="1"/>
          </p:cNvPicPr>
          <p:nvPr>
            <p:ph idx="1"/>
          </p:nvPr>
        </p:nvPicPr>
        <p:blipFill>
          <a:blip r:embed="rId1"/>
          <a:stretch>
            <a:fillRect/>
          </a:stretch>
        </p:blipFill>
        <p:spPr>
          <a:xfrm>
            <a:off x="457200" y="1334770"/>
            <a:ext cx="8292465" cy="2313305"/>
          </a:xfrm>
          <a:prstGeom prst="rect">
            <a:avLst/>
          </a:prstGeom>
        </p:spPr>
      </p:pic>
      <p:sp>
        <p:nvSpPr>
          <p:cNvPr id="5" name="Text Box 4"/>
          <p:cNvSpPr txBox="1"/>
          <p:nvPr/>
        </p:nvSpPr>
        <p:spPr>
          <a:xfrm>
            <a:off x="2362200" y="4288155"/>
            <a:ext cx="4279900" cy="429895"/>
          </a:xfrm>
          <a:prstGeom prst="rect">
            <a:avLst/>
          </a:prstGeom>
          <a:noFill/>
        </p:spPr>
        <p:txBody>
          <a:bodyPr wrap="square" rtlCol="0">
            <a:spAutoFit/>
          </a:bodyPr>
          <a:p>
            <a:pPr algn="ctr"/>
            <a:r>
              <a:rPr lang="en-US" sz="2200" b="1">
                <a:latin typeface="Arial" panose="020B0604020202020204" pitchFamily="34" charset="0"/>
                <a:cs typeface="Arial" panose="020B0604020202020204" pitchFamily="34" charset="0"/>
              </a:rPr>
              <a:t>Example 3,4 &amp;5</a:t>
            </a:r>
            <a:endParaRPr lang="en-US" sz="2200" b="1">
              <a:latin typeface="Arial" panose="020B0604020202020204" pitchFamily="34" charset="0"/>
              <a:cs typeface="Arial" panose="020B0604020202020204" pitchFamily="34" charset="0"/>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64490" y="80328"/>
            <a:ext cx="8229600" cy="1143000"/>
          </a:xfrm>
        </p:spPr>
        <p:txBody>
          <a:bodyPr>
            <a:scene3d>
              <a:camera prst="orthographicFront"/>
              <a:lightRig rig="soft" dir="t">
                <a:rot lat="0" lon="0" rev="15600000"/>
              </a:lightRig>
            </a:scene3d>
            <a:sp3d extrusionH="57150" prstMaterial="softEdge">
              <a:bevelT w="25400" h="38100"/>
            </a:sp3d>
          </a:bodyPr>
          <a:p>
            <a:r>
              <a:rPr lang="en-US" sz="3200" b="1">
                <a:solidFill>
                  <a:schemeClr val="accent4"/>
                </a:solidFill>
                <a:effectLst/>
                <a:latin typeface="Arial" panose="020B0604020202020204" pitchFamily="34" charset="0"/>
                <a:cs typeface="Arial" panose="020B0604020202020204" pitchFamily="34" charset="0"/>
                <a:sym typeface="+mn-ea"/>
              </a:rPr>
              <a:t>Examples of few Q-Circuits and it's optimizations</a:t>
            </a:r>
            <a:br>
              <a:rPr lang="en-US" sz="3200" b="1">
                <a:solidFill>
                  <a:schemeClr val="accent4"/>
                </a:solidFill>
                <a:effectLst/>
                <a:latin typeface="Arial" panose="020B0604020202020204" pitchFamily="34" charset="0"/>
                <a:cs typeface="Arial" panose="020B0604020202020204" pitchFamily="34" charset="0"/>
                <a:sym typeface="+mn-ea"/>
              </a:rPr>
            </a:br>
            <a:br>
              <a:rPr lang="en-US" sz="3200">
                <a:sym typeface="+mn-ea"/>
              </a:rPr>
            </a:br>
            <a:endParaRPr lang="en-US" sz="3200" b="1">
              <a:ln/>
              <a:solidFill>
                <a:schemeClr val="accent4"/>
              </a:solidFill>
              <a:cs typeface="Arial" panose="020B0604020202020204" pitchFamily="34" charset="0"/>
            </a:endParaRPr>
          </a:p>
        </p:txBody>
      </p:sp>
      <p:sp>
        <p:nvSpPr>
          <p:cNvPr id="3" name="Content Placeholder 2"/>
          <p:cNvSpPr>
            <a:spLocks noGrp="1"/>
          </p:cNvSpPr>
          <p:nvPr>
            <p:ph sz="half" idx="1"/>
          </p:nvPr>
        </p:nvSpPr>
        <p:spPr>
          <a:xfrm>
            <a:off x="364490" y="1165860"/>
            <a:ext cx="8510905" cy="4526280"/>
          </a:xfrm>
        </p:spPr>
        <p:txBody>
          <a:bodyPr/>
          <a:p>
            <a:pPr marL="0" indent="0">
              <a:buNone/>
            </a:pPr>
            <a:r>
              <a:rPr lang="en-US" sz="2200"/>
              <a:t>Examples 6,7,8 and 9 uses  </a:t>
            </a:r>
            <a:r>
              <a:rPr lang="en-US" sz="2200" b="1">
                <a:latin typeface="Arial" panose="020B0604020202020204" pitchFamily="34" charset="0"/>
                <a:cs typeface="Arial" panose="020B0604020202020204" pitchFamily="34" charset="0"/>
              </a:rPr>
              <a:t>A*  heuristic search algorithm</a:t>
            </a:r>
            <a:endParaRPr lang="en-US" sz="2200" b="1">
              <a:latin typeface="Arial" panose="020B0604020202020204" pitchFamily="34" charset="0"/>
              <a:cs typeface="Arial" panose="020B0604020202020204" pitchFamily="34" charset="0"/>
            </a:endParaRPr>
          </a:p>
        </p:txBody>
      </p:sp>
      <p:pic>
        <p:nvPicPr>
          <p:cNvPr id="4" name="Content Placeholder 3"/>
          <p:cNvPicPr>
            <a:picLocks noChangeAspect="1"/>
          </p:cNvPicPr>
          <p:nvPr>
            <p:ph sz="half" idx="2"/>
          </p:nvPr>
        </p:nvPicPr>
        <p:blipFill>
          <a:blip r:embed="rId1"/>
          <a:stretch>
            <a:fillRect/>
          </a:stretch>
        </p:blipFill>
        <p:spPr>
          <a:xfrm>
            <a:off x="-15240" y="1607820"/>
            <a:ext cx="5798820" cy="4476750"/>
          </a:xfrm>
          <a:prstGeom prst="rect">
            <a:avLst/>
          </a:prstGeom>
        </p:spPr>
      </p:pic>
      <p:sp>
        <p:nvSpPr>
          <p:cNvPr id="5" name="Text Box 4"/>
          <p:cNvSpPr txBox="1"/>
          <p:nvPr/>
        </p:nvSpPr>
        <p:spPr>
          <a:xfrm>
            <a:off x="6003925" y="1894205"/>
            <a:ext cx="2683510" cy="3692525"/>
          </a:xfrm>
          <a:prstGeom prst="rect">
            <a:avLst/>
          </a:prstGeom>
          <a:noFill/>
        </p:spPr>
        <p:txBody>
          <a:bodyPr wrap="square" rtlCol="0">
            <a:spAutoFit/>
          </a:bodyPr>
          <a:p>
            <a:r>
              <a:rPr lang="en-US"/>
              <a:t> f(x) = g(x) + h(x) of a hub x. The initial segment (g(x)) portrays the expense of the present sub-arrangement (for example the expense of the way from the root to x). The subsequent part depicts the rest of the expense (for example the expense from x to an objective hub), which is evaluated by a heuristic capacity h(x). </a:t>
            </a:r>
            <a:endParaRPr lang="en-US"/>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b="1">
                <a:solidFill>
                  <a:schemeClr val="accent4"/>
                </a:solidFill>
                <a:effectLst/>
                <a:latin typeface="Arial" panose="020B0604020202020204" pitchFamily="34" charset="0"/>
                <a:cs typeface="Arial" panose="020B0604020202020204" pitchFamily="34" charset="0"/>
                <a:sym typeface="+mn-ea"/>
              </a:rPr>
              <a:t>Examples of few Q-Circuits</a:t>
            </a:r>
            <a:br>
              <a:rPr lang="en-US" sz="3200" b="1">
                <a:solidFill>
                  <a:schemeClr val="accent4"/>
                </a:solidFill>
                <a:effectLst/>
                <a:latin typeface="Arial" panose="020B0604020202020204" pitchFamily="34" charset="0"/>
                <a:cs typeface="Arial" panose="020B0604020202020204" pitchFamily="34" charset="0"/>
                <a:sym typeface="+mn-ea"/>
              </a:rPr>
            </a:br>
            <a:br>
              <a:rPr lang="en-US" sz="3200" b="1">
                <a:solidFill>
                  <a:schemeClr val="accent4"/>
                </a:solidFill>
                <a:effectLst/>
                <a:latin typeface="Arial" panose="020B0604020202020204" pitchFamily="34" charset="0"/>
                <a:cs typeface="Arial" panose="020B0604020202020204" pitchFamily="34" charset="0"/>
                <a:sym typeface="+mn-ea"/>
              </a:rPr>
            </a:br>
            <a:br>
              <a:rPr lang="en-US" sz="3200" b="1">
                <a:solidFill>
                  <a:schemeClr val="accent4"/>
                </a:solidFill>
                <a:cs typeface="Arial" panose="020B0604020202020204" pitchFamily="34" charset="0"/>
                <a:sym typeface="+mn-ea"/>
              </a:rPr>
            </a:br>
            <a:br>
              <a:rPr lang="en-US" sz="3200" b="1">
                <a:solidFill>
                  <a:schemeClr val="accent4"/>
                </a:solidFill>
                <a:cs typeface="Arial" panose="020B0604020202020204" pitchFamily="34" charset="0"/>
              </a:rPr>
            </a:br>
            <a:endParaRPr lang="en-US" sz="3200"/>
          </a:p>
        </p:txBody>
      </p:sp>
      <p:sp>
        <p:nvSpPr>
          <p:cNvPr id="5" name="Text Box 4"/>
          <p:cNvSpPr txBox="1"/>
          <p:nvPr/>
        </p:nvSpPr>
        <p:spPr>
          <a:xfrm>
            <a:off x="726440" y="1229360"/>
            <a:ext cx="7960995" cy="1198880"/>
          </a:xfrm>
          <a:prstGeom prst="rect">
            <a:avLst/>
          </a:prstGeom>
          <a:noFill/>
        </p:spPr>
        <p:txBody>
          <a:bodyPr wrap="square" rtlCol="0">
            <a:spAutoFit/>
          </a:bodyPr>
          <a:p>
            <a:r>
              <a:rPr lang="en-US"/>
              <a:t>Calculating the </a:t>
            </a:r>
            <a:r>
              <a:rPr lang="en-US">
                <a:latin typeface="Arial" panose="020B0604020202020204" pitchFamily="34" charset="0"/>
                <a:cs typeface="Arial" panose="020B0604020202020204" pitchFamily="34" charset="0"/>
                <a:sym typeface="+mn-ea"/>
              </a:rPr>
              <a:t>heuristic search algorithm...</a:t>
            </a:r>
            <a:endParaRPr lang="en-US">
              <a:latin typeface="Arial" panose="020B0604020202020204" pitchFamily="34" charset="0"/>
              <a:cs typeface="Arial" panose="020B0604020202020204" pitchFamily="34" charset="0"/>
              <a:sym typeface="+mn-ea"/>
            </a:endParaRPr>
          </a:p>
          <a:p>
            <a:r>
              <a:rPr lang="en-US"/>
              <a:t>Euclidian distance but mostly shortest distance of the coupling graph is calculated using floyd Warshall Algorithm and pseudo-code is givaen below...</a:t>
            </a:r>
            <a:endParaRPr lang="en-US"/>
          </a:p>
          <a:p>
            <a:endParaRPr lang="en-US"/>
          </a:p>
        </p:txBody>
      </p:sp>
      <p:pic>
        <p:nvPicPr>
          <p:cNvPr id="6" name="Content Placeholder 5" descr="floyd_warshall_1"/>
          <p:cNvPicPr>
            <a:picLocks noChangeAspect="1"/>
          </p:cNvPicPr>
          <p:nvPr>
            <p:ph idx="1"/>
          </p:nvPr>
        </p:nvPicPr>
        <p:blipFill>
          <a:blip r:embed="rId1"/>
          <a:stretch>
            <a:fillRect/>
          </a:stretch>
        </p:blipFill>
        <p:spPr>
          <a:xfrm>
            <a:off x="807085" y="2173605"/>
            <a:ext cx="7573645" cy="3896995"/>
          </a:xfrm>
          <a:prstGeom prst="rect">
            <a:avLst/>
          </a:prstGeom>
        </p:spPr>
      </p:pic>
      <p:sp>
        <p:nvSpPr>
          <p:cNvPr id="33" name="TextBox 32"/>
          <p:cNvSpPr txBox="1"/>
          <p:nvPr/>
        </p:nvSpPr>
        <p:spPr>
          <a:xfrm>
            <a:off x="7442200" y="6545950"/>
            <a:ext cx="1536700" cy="338554"/>
          </a:xfrm>
          <a:prstGeom prst="rect">
            <a:avLst/>
          </a:prstGeom>
          <a:noFill/>
        </p:spPr>
        <p:txBody>
          <a:bodyPr wrap="square" rtlCol="0">
            <a:spAutoFit/>
          </a:bodyPr>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45950"/>
            <a:ext cx="4324527" cy="338554"/>
          </a:xfrm>
          <a:prstGeom prst="rect">
            <a:avLst/>
          </a:prstGeom>
          <a:noFill/>
        </p:spPr>
        <p:txBody>
          <a:bodyPr wrap="square" rtlCol="0">
            <a:spAutoFit/>
          </a:bodyPr>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p:nvPr/>
        </p:nvSpPr>
        <p:spPr>
          <a:xfrm>
            <a:off x="0" y="68240"/>
            <a:ext cx="9144000" cy="5333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dirty="0" smtClean="0">
                <a:ln>
                  <a:solidFill>
                    <a:schemeClr val="tx1"/>
                  </a:solidFill>
                </a:ln>
                <a:solidFill>
                  <a:schemeClr val="tx2"/>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rPr>
              <a:t>Conclusion</a:t>
            </a:r>
            <a:endParaRPr lang="en-IN" sz="4000" b="1" dirty="0">
              <a:ln>
                <a:solidFill>
                  <a:schemeClr val="tx1"/>
                </a:solidFill>
              </a:ln>
              <a:solidFill>
                <a:schemeClr val="tx2"/>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
        <p:nvSpPr>
          <p:cNvPr id="26" name="Content Placeholder 4"/>
          <p:cNvSpPr>
            <a:spLocks noGrp="1"/>
          </p:cNvSpPr>
          <p:nvPr>
            <p:ph idx="1"/>
          </p:nvPr>
        </p:nvSpPr>
        <p:spPr>
          <a:xfrm>
            <a:off x="457200" y="866899"/>
            <a:ext cx="8229600" cy="5610101"/>
          </a:xfrm>
        </p:spPr>
        <p:txBody>
          <a:bodyPr/>
          <a:lstStyle/>
          <a:p>
            <a:pPr>
              <a:lnSpc>
                <a:spcPct val="150000"/>
              </a:lnSpc>
            </a:pPr>
            <a:r>
              <a:rPr lang="en-US" altLang="en-IN" sz="2200" dirty="0" smtClean="0"/>
              <a:t>So quantum computers can overcome Morse law.</a:t>
            </a:r>
            <a:endParaRPr lang="en-US" altLang="en-IN" sz="2200" dirty="0" smtClean="0"/>
          </a:p>
          <a:p>
            <a:pPr>
              <a:lnSpc>
                <a:spcPct val="150000"/>
              </a:lnSpc>
            </a:pPr>
            <a:r>
              <a:rPr lang="en-US" altLang="en-IN" sz="2200" dirty="0" smtClean="0"/>
              <a:t>Quantum Errors are real problem and must be addressed both in Hardware as well as in the software level.</a:t>
            </a:r>
            <a:endParaRPr lang="en-US" altLang="en-IN" sz="2200" dirty="0" smtClean="0"/>
          </a:p>
          <a:p>
            <a:pPr>
              <a:lnSpc>
                <a:spcPct val="150000"/>
              </a:lnSpc>
            </a:pPr>
            <a:r>
              <a:rPr lang="en-US" altLang="en-IN" sz="2200" dirty="0" smtClean="0"/>
              <a:t>Topological behaviour can be seen in Quantum level and can be used to for Quantum Error Correction in Software level.</a:t>
            </a:r>
            <a:endParaRPr lang="en-US" altLang="en-IN" sz="2200" dirty="0" smtClean="0"/>
          </a:p>
          <a:p>
            <a:pPr>
              <a:lnSpc>
                <a:spcPct val="150000"/>
              </a:lnSpc>
            </a:pPr>
            <a:r>
              <a:rPr lang="en-US" altLang="en-IN" sz="2200" dirty="0" smtClean="0"/>
              <a:t>A* Search algorithm and Partitioning the circuits to layers</a:t>
            </a:r>
            <a:endParaRPr lang="en-US" altLang="en-IN" sz="2200" dirty="0" smtClean="0"/>
          </a:p>
          <a:p>
            <a:pPr marL="0" indent="0">
              <a:lnSpc>
                <a:spcPct val="150000"/>
              </a:lnSpc>
              <a:buNone/>
            </a:pPr>
            <a:r>
              <a:rPr lang="en-US" altLang="en-IN" sz="2200" dirty="0" smtClean="0"/>
              <a:t>     are effective methods to solve the problem.</a:t>
            </a:r>
            <a:endParaRPr lang="en-US" altLang="en-IN" sz="2200" dirty="0" smtClean="0"/>
          </a:p>
          <a:p>
            <a:pPr>
              <a:lnSpc>
                <a:spcPct val="150000"/>
              </a:lnSpc>
            </a:pPr>
            <a:r>
              <a:rPr lang="en-US" altLang="en-IN" sz="2200" dirty="0" smtClean="0"/>
              <a:t>Compared to the average results yield by IBM’s solution, improvements of 27.5% and 22.0% for gate count and circuit depth, respectively.</a:t>
            </a:r>
            <a:endParaRPr lang="en-US" altLang="en-IN" sz="22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p:nvPr/>
        </p:nvSpPr>
        <p:spPr>
          <a:xfrm>
            <a:off x="0" y="54592"/>
            <a:ext cx="9144000" cy="5333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dirty="0" smtClean="0">
                <a:ln>
                  <a:solidFill>
                    <a:schemeClr val="tx1"/>
                  </a:solidFill>
                </a:ln>
                <a:solidFill>
                  <a:schemeClr val="tx2"/>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rPr>
              <a:t>References</a:t>
            </a:r>
            <a:endParaRPr lang="en-IN" sz="4000" b="1" dirty="0">
              <a:ln>
                <a:solidFill>
                  <a:schemeClr val="tx1"/>
                </a:solidFill>
              </a:ln>
              <a:solidFill>
                <a:schemeClr val="tx2"/>
              </a:solidFill>
              <a:effectLst>
                <a:outerShdw blurRad="38100" dist="38100" dir="2700000" algn="tl">
                  <a:srgbClr val="000000">
                    <a:alpha val="43137"/>
                  </a:srgbClr>
                </a:outerShdw>
              </a:effectLst>
              <a:latin typeface="Trebuchet MS" panose="020B0603020202020204" pitchFamily="34" charset="0"/>
              <a:cs typeface="Arial" panose="020B0604020202020204" pitchFamily="34" charset="0"/>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
        <p:nvSpPr>
          <p:cNvPr id="26" name="Content Placeholder 4"/>
          <p:cNvSpPr>
            <a:spLocks noGrp="1"/>
          </p:cNvSpPr>
          <p:nvPr>
            <p:ph idx="1"/>
          </p:nvPr>
        </p:nvSpPr>
        <p:spPr>
          <a:xfrm>
            <a:off x="457200" y="866899"/>
            <a:ext cx="8229600" cy="5610101"/>
          </a:xfrm>
        </p:spPr>
        <p:txBody>
          <a:bodyPr/>
          <a:lstStyle/>
          <a:p>
            <a:pPr>
              <a:lnSpc>
                <a:spcPct val="150000"/>
              </a:lnSpc>
            </a:pPr>
            <a:r>
              <a:rPr lang="en-US" altLang="en-IN" sz="2000" dirty="0" smtClean="0">
                <a:latin typeface="Arial" panose="020B0604020202020204" pitchFamily="34" charset="0"/>
                <a:cs typeface="Arial" panose="020B0604020202020204" pitchFamily="34" charset="0"/>
              </a:rPr>
              <a:t>Alwin Zulehner, Alexandru Paler, and Robert Wille. Efficient mapping of quantum circuits to the ibm QX architectures. In Design, Automation &amp; Test in Europe Conference &amp; Exhibition (DATE), 2018, pages 1135–1138. IEEE, 2018</a:t>
            </a:r>
            <a:endParaRPr lang="en-US" altLang="en-IN" sz="2000" dirty="0" smtClean="0">
              <a:latin typeface="Arial" panose="020B0604020202020204" pitchFamily="34" charset="0"/>
              <a:cs typeface="Arial" panose="020B0604020202020204" pitchFamily="34" charset="0"/>
            </a:endParaRPr>
          </a:p>
          <a:p>
            <a:pPr>
              <a:lnSpc>
                <a:spcPct val="150000"/>
              </a:lnSpc>
            </a:pPr>
            <a:r>
              <a:rPr lang="en-US" altLang="en-IN" sz="2000" dirty="0" smtClean="0">
                <a:latin typeface="Arial" panose="020B0604020202020204" pitchFamily="34" charset="0"/>
                <a:cs typeface="Arial" panose="020B0604020202020204" pitchFamily="34" charset="0"/>
              </a:rPr>
              <a:t>“Quantum Mechanics, the theortical minima”  by Leonard Susskind</a:t>
            </a:r>
            <a:endParaRPr lang="en-IN" altLang="en-US" sz="2000" dirty="0" smtClean="0">
              <a:latin typeface="Arial" panose="020B0604020202020204" pitchFamily="34" charset="0"/>
              <a:cs typeface="Arial" panose="020B0604020202020204" pitchFamily="34" charset="0"/>
            </a:endParaRPr>
          </a:p>
          <a:p>
            <a:pPr>
              <a:lnSpc>
                <a:spcPct val="150000"/>
              </a:lnSpc>
            </a:pPr>
            <a:r>
              <a:rPr lang="en-IN" altLang="en-US" sz="2000" dirty="0" smtClean="0">
                <a:latin typeface="Arial" panose="020B0604020202020204" pitchFamily="34" charset="0"/>
                <a:cs typeface="Arial" panose="020B0604020202020204" pitchFamily="34" charset="0"/>
              </a:rPr>
              <a:t>“Surface codes: Towards practical large-scale quantum computation”  https://arxiv.org/abs/1208.0928</a:t>
            </a:r>
            <a:endParaRPr lang="en-IN" altLang="en-US" sz="2000" dirty="0" smtClean="0">
              <a:latin typeface="Arial" panose="020B0604020202020204" pitchFamily="34" charset="0"/>
              <a:cs typeface="Arial" panose="020B0604020202020204" pitchFamily="34" charset="0"/>
            </a:endParaRPr>
          </a:p>
          <a:p>
            <a:pPr>
              <a:lnSpc>
                <a:spcPct val="150000"/>
              </a:lnSpc>
            </a:pPr>
            <a:r>
              <a:rPr lang="en-IN" altLang="en-US" sz="2000" dirty="0" smtClean="0">
                <a:latin typeface="Arial" panose="020B0604020202020204" pitchFamily="34" charset="0"/>
                <a:cs typeface="Arial" panose="020B0604020202020204" pitchFamily="34" charset="0"/>
              </a:rPr>
              <a:t>“QISKIT Python SDK.” https://github.com/QISKit/qiskit-sdk-py.</a:t>
            </a:r>
            <a:endParaRPr lang="en-IN" altLang="en-US" sz="2000" dirty="0" smtClean="0">
              <a:latin typeface="Arial" panose="020B0604020202020204" pitchFamily="34" charset="0"/>
              <a:cs typeface="Arial" panose="020B0604020202020204" pitchFamily="34" charset="0"/>
            </a:endParaRPr>
          </a:p>
          <a:p>
            <a:pPr>
              <a:lnSpc>
                <a:spcPct val="150000"/>
              </a:lnSpc>
            </a:pPr>
            <a:r>
              <a:rPr lang="en-IN" altLang="en-US" sz="2000" dirty="0" smtClean="0">
                <a:latin typeface="Arial" panose="020B0604020202020204" pitchFamily="34" charset="0"/>
                <a:cs typeface="Arial" panose="020B0604020202020204" pitchFamily="34" charset="0"/>
              </a:rPr>
              <a:t>“Tackling the Qubit Mapping Problem for NISQ-Era Quantum   Devices” https://arxiv.org/pdf/1809.02573.pdf</a:t>
            </a:r>
            <a:endParaRPr lang="en-IN" altLang="en-US" sz="20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
        <p:nvSpPr>
          <p:cNvPr id="8" name="Title 2"/>
          <p:cNvSpPr txBox="1"/>
          <p:nvPr/>
        </p:nvSpPr>
        <p:spPr>
          <a:xfrm>
            <a:off x="564027" y="1908962"/>
            <a:ext cx="7848600" cy="135972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sz="6000" b="1" i="0" u="none" strike="noStrike" kern="1200" normalizeH="0" baseline="0" noProof="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latin typeface="+mj-lt"/>
                <a:ea typeface="+mj-ea"/>
                <a:cs typeface="+mj-cs"/>
              </a:rPr>
              <a:t>Thank You</a:t>
            </a:r>
            <a:endParaRPr kumimoji="0" lang="en-IN" sz="6000" b="1" i="0" u="none" strike="noStrike" kern="120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latin typeface="+mj-lt"/>
              <a:ea typeface="+mj-ea"/>
              <a:cs typeface="+mj-cs"/>
            </a:endParaRPr>
          </a:p>
        </p:txBody>
      </p:sp>
      <p:sp>
        <p:nvSpPr>
          <p:cNvPr id="10" name="Subtitle 1"/>
          <p:cNvSpPr txBox="1"/>
          <p:nvPr/>
        </p:nvSpPr>
        <p:spPr>
          <a:xfrm>
            <a:off x="685800" y="3505200"/>
            <a:ext cx="7847013" cy="1752600"/>
          </a:xfrm>
          <a:prstGeom prst="rect">
            <a:avLst/>
          </a:prstGeom>
        </p:spPr>
        <p:txBody>
          <a:bodyPr rtlCol="0">
            <a:normAutofit/>
          </a:bodyPr>
          <a:lstStyle/>
          <a:p>
            <a:pPr marL="342900" marR="0" lvl="0" indent="-34290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en-IN" sz="3200" b="0" i="0" u="none" strike="noStrike" kern="1200" cap="none" spc="0" normalizeH="0" baseline="0" noProof="0" dirty="0" smtClean="0">
                <a:ln>
                  <a:noFill/>
                </a:ln>
                <a:solidFill>
                  <a:schemeClr val="tx2"/>
                </a:solidFill>
                <a:effectLst/>
                <a:uLnTx/>
                <a:uFillTx/>
                <a:latin typeface="+mn-lt"/>
                <a:ea typeface="+mn-ea"/>
                <a:cs typeface="+mn-cs"/>
              </a:rPr>
              <a:t>Bhuvanesh S K</a:t>
            </a:r>
            <a:endParaRPr kumimoji="0" lang="en-IN" sz="32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sz="3200" b="0" i="0" u="none" strike="noStrike" kern="1200" cap="none" spc="0" normalizeH="0" baseline="0" noProof="0" dirty="0" smtClean="0">
                <a:ln>
                  <a:noFill/>
                </a:ln>
                <a:solidFill>
                  <a:schemeClr val="tx2"/>
                </a:solidFill>
                <a:effectLst/>
                <a:uLnTx/>
                <a:uFillTx/>
                <a:latin typeface="+mn-lt"/>
                <a:ea typeface="+mn-ea"/>
                <a:cs typeface="+mn-cs"/>
              </a:rPr>
              <a:t>(</a:t>
            </a:r>
            <a:r>
              <a:rPr kumimoji="0" lang="en-US" altLang="en-IN" sz="3200" b="0" i="0" u="none" strike="noStrike" kern="1200" cap="none" spc="0" normalizeH="0" baseline="0" noProof="0" dirty="0" smtClean="0">
                <a:ln>
                  <a:noFill/>
                </a:ln>
                <a:solidFill>
                  <a:schemeClr val="tx2"/>
                </a:solidFill>
                <a:effectLst/>
                <a:uLnTx/>
                <a:uFillTx/>
                <a:latin typeface="+mn-lt"/>
                <a:ea typeface="+mn-ea"/>
                <a:cs typeface="+mn-cs"/>
              </a:rPr>
              <a:t>4NM16EC026</a:t>
            </a:r>
            <a:r>
              <a:rPr kumimoji="0" lang="en-IN" sz="3200" b="0" i="0" u="none" strike="noStrike" kern="1200" cap="none" spc="0" normalizeH="0" baseline="0" noProof="0" dirty="0" smtClean="0">
                <a:ln>
                  <a:noFill/>
                </a:ln>
                <a:solidFill>
                  <a:schemeClr val="tx2"/>
                </a:solidFill>
                <a:effectLst/>
                <a:uLnTx/>
                <a:uFillTx/>
                <a:latin typeface="+mn-lt"/>
                <a:ea typeface="+mn-ea"/>
                <a:cs typeface="+mn-cs"/>
              </a:rPr>
              <a:t>)</a:t>
            </a:r>
            <a:endParaRPr kumimoji="0" lang="en-IN" sz="3200" b="0" i="0" u="none" strike="noStrike" kern="1200" cap="none" spc="0" normalizeH="0" baseline="0" noProof="0" dirty="0">
              <a:ln>
                <a:noFill/>
              </a:ln>
              <a:solidFill>
                <a:schemeClr val="tx2"/>
              </a:solidFill>
              <a:effectLst/>
              <a:uLnTx/>
              <a:uFillTx/>
              <a:latin typeface="+mn-lt"/>
              <a:ea typeface="+mn-ea"/>
              <a:cs typeface="+mn-cs"/>
            </a:endParaRPr>
          </a:p>
        </p:txBody>
      </p:sp>
      <p:cxnSp>
        <p:nvCxnSpPr>
          <p:cNvPr id="11" name="Straight Connector 10"/>
          <p:cNvCxnSpPr/>
          <p:nvPr/>
        </p:nvCxnSpPr>
        <p:spPr>
          <a:xfrm>
            <a:off x="724397" y="3409599"/>
            <a:ext cx="7766463"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Introduction to Quantum computing it's need in modern world</a:t>
            </a:r>
            <a:br>
              <a:rPr lang="en-US" altLang="en-IN" sz="3200" b="1" u="sng" dirty="0" smtClean="0">
                <a:solidFill>
                  <a:schemeClr val="accent4"/>
                </a:solidFill>
                <a:effectLst/>
                <a:latin typeface="Arial" panose="020B0604020202020204" pitchFamily="34" charset="0"/>
                <a:cs typeface="Arial" panose="020B0604020202020204" pitchFamily="34" charset="0"/>
                <a:sym typeface="+mn-ea"/>
              </a:rPr>
            </a:br>
            <a:endParaRPr lang="en-US" sz="3200"/>
          </a:p>
        </p:txBody>
      </p:sp>
      <p:pic>
        <p:nvPicPr>
          <p:cNvPr id="9" name="Picture 8"/>
          <p:cNvPicPr>
            <a:picLocks noChangeAspect="1"/>
          </p:cNvPicPr>
          <p:nvPr/>
        </p:nvPicPr>
        <p:blipFill>
          <a:blip r:embed="rId1"/>
          <a:stretch>
            <a:fillRect/>
          </a:stretch>
        </p:blipFill>
        <p:spPr>
          <a:xfrm>
            <a:off x="373380" y="1197610"/>
            <a:ext cx="3230880" cy="2943860"/>
          </a:xfrm>
          <a:prstGeom prst="rect">
            <a:avLst/>
          </a:prstGeom>
        </p:spPr>
      </p:pic>
      <p:pic>
        <p:nvPicPr>
          <p:cNvPr id="11" name="Content Placeholder 10"/>
          <p:cNvPicPr>
            <a:picLocks noChangeAspect="1"/>
          </p:cNvPicPr>
          <p:nvPr>
            <p:ph sz="half" idx="1"/>
          </p:nvPr>
        </p:nvPicPr>
        <p:blipFill>
          <a:blip r:embed="rId2"/>
          <a:srcRect t="2832" b="13217"/>
          <a:stretch>
            <a:fillRect/>
          </a:stretch>
        </p:blipFill>
        <p:spPr>
          <a:xfrm>
            <a:off x="1732280" y="3921760"/>
            <a:ext cx="4852035" cy="2167255"/>
          </a:xfrm>
          <a:prstGeom prst="rect">
            <a:avLst/>
          </a:prstGeom>
        </p:spPr>
      </p:pic>
      <p:pic>
        <p:nvPicPr>
          <p:cNvPr id="12" name="Picture 11"/>
          <p:cNvPicPr>
            <a:picLocks noChangeAspect="1"/>
          </p:cNvPicPr>
          <p:nvPr/>
        </p:nvPicPr>
        <p:blipFill>
          <a:blip r:embed="rId3"/>
          <a:stretch>
            <a:fillRect/>
          </a:stretch>
        </p:blipFill>
        <p:spPr>
          <a:xfrm>
            <a:off x="5055235" y="1535430"/>
            <a:ext cx="3280410" cy="2268220"/>
          </a:xfrm>
          <a:prstGeom prst="rect">
            <a:avLst/>
          </a:prstGeom>
        </p:spPr>
      </p:pic>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p:nvPr/>
        </p:nvSpPr>
        <p:spPr>
          <a:xfrm>
            <a:off x="0" y="54592"/>
            <a:ext cx="9144000" cy="533384"/>
          </a:xfrm>
          <a:prstGeom prst="rect">
            <a:avLst/>
          </a:prstGeom>
        </p:spPr>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altLang="en-IN" sz="3200" dirty="0" smtClean="0">
              <a:solidFill>
                <a:schemeClr val="accent4"/>
              </a:solidFill>
              <a:sym typeface="+mn-ea"/>
            </a:endParaRPr>
          </a:p>
          <a:p>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Introduction to Quantum computing it's need in modern world</a:t>
            </a:r>
            <a:endParaRPr lang="en-US" altLang="en-IN" sz="3200" b="1" u="sng" dirty="0" smtClean="0">
              <a:solidFill>
                <a:schemeClr val="accent4"/>
              </a:solidFill>
              <a:effectLst/>
              <a:latin typeface="Arial" panose="020B0604020202020204" pitchFamily="34" charset="0"/>
              <a:cs typeface="Arial" panose="020B0604020202020204" pitchFamily="34" charset="0"/>
              <a:sym typeface="+mn-ea"/>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
        <p:nvSpPr>
          <p:cNvPr id="26" name="Content Placeholder 4"/>
          <p:cNvSpPr>
            <a:spLocks noGrp="1"/>
          </p:cNvSpPr>
          <p:nvPr>
            <p:ph idx="1"/>
          </p:nvPr>
        </p:nvSpPr>
        <p:spPr>
          <a:xfrm>
            <a:off x="457200" y="866899"/>
            <a:ext cx="8229600" cy="5610101"/>
          </a:xfrm>
        </p:spPr>
        <p:txBody>
          <a:bodyPr/>
          <a:lstStyle/>
          <a:p>
            <a:pPr>
              <a:lnSpc>
                <a:spcPct val="150000"/>
              </a:lnSpc>
            </a:pPr>
            <a:r>
              <a:rPr lang="en-US" altLang="en-IN" b="1" i="1" dirty="0" smtClean="0"/>
              <a:t>More computational power...!</a:t>
            </a:r>
            <a:endParaRPr lang="en-US" altLang="en-IN" b="1" i="1" dirty="0" smtClean="0"/>
          </a:p>
          <a:p>
            <a:pPr>
              <a:lnSpc>
                <a:spcPct val="150000"/>
              </a:lnSpc>
            </a:pPr>
            <a:r>
              <a:rPr lang="en-US" altLang="en-IN" b="1" i="1" dirty="0" smtClean="0"/>
              <a:t>Efficient way to over come Morse law.</a:t>
            </a:r>
            <a:endParaRPr lang="en-US" altLang="en-IN" b="1" i="1" dirty="0" smtClean="0"/>
          </a:p>
        </p:txBody>
      </p:sp>
      <p:sp>
        <p:nvSpPr>
          <p:cNvPr id="3" name="object 3"/>
          <p:cNvSpPr/>
          <p:nvPr/>
        </p:nvSpPr>
        <p:spPr>
          <a:xfrm>
            <a:off x="13752576" y="7784592"/>
            <a:ext cx="697992" cy="277368"/>
          </a:xfrm>
          <a:prstGeom prst="rect">
            <a:avLst/>
          </a:prstGeom>
          <a:blipFill>
            <a:blip r:embed="rId1" cstate="print"/>
            <a:stretch>
              <a:fillRect/>
            </a:stretch>
          </a:blipFill>
        </p:spPr>
        <p:txBody>
          <a:bodyPr wrap="square" lIns="0" tIns="0" rIns="0" bIns="0" rtlCol="0"/>
          <a:p/>
        </p:txBody>
      </p:sp>
      <p:sp>
        <p:nvSpPr>
          <p:cNvPr id="8" name="object 7"/>
          <p:cNvSpPr/>
          <p:nvPr/>
        </p:nvSpPr>
        <p:spPr>
          <a:xfrm>
            <a:off x="6199505" y="2414270"/>
            <a:ext cx="1811655" cy="1169670"/>
          </a:xfrm>
          <a:prstGeom prst="rect">
            <a:avLst/>
          </a:prstGeom>
          <a:blipFill>
            <a:blip r:embed="rId2" cstate="print"/>
            <a:stretch>
              <a:fillRect/>
            </a:stretch>
          </a:blipFill>
        </p:spPr>
        <p:txBody>
          <a:bodyPr wrap="square" lIns="0" tIns="0" rIns="0" bIns="0" rtlCol="0"/>
          <a:p/>
        </p:txBody>
      </p:sp>
      <p:sp>
        <p:nvSpPr>
          <p:cNvPr id="11" name="object 10"/>
          <p:cNvSpPr/>
          <p:nvPr/>
        </p:nvSpPr>
        <p:spPr>
          <a:xfrm>
            <a:off x="5176520" y="4024630"/>
            <a:ext cx="1572260" cy="1268095"/>
          </a:xfrm>
          <a:prstGeom prst="rect">
            <a:avLst/>
          </a:prstGeom>
          <a:blipFill>
            <a:blip r:embed="rId3" cstate="print"/>
            <a:stretch>
              <a:fillRect/>
            </a:stretch>
          </a:blipFill>
        </p:spPr>
        <p:txBody>
          <a:bodyPr wrap="square" lIns="0" tIns="0" rIns="0" bIns="0" rtlCol="0"/>
          <a:p/>
        </p:txBody>
      </p:sp>
      <p:sp>
        <p:nvSpPr>
          <p:cNvPr id="15" name="object 14"/>
          <p:cNvSpPr txBox="1"/>
          <p:nvPr/>
        </p:nvSpPr>
        <p:spPr>
          <a:xfrm>
            <a:off x="895126" y="3104385"/>
            <a:ext cx="1715770" cy="748030"/>
          </a:xfrm>
          <a:prstGeom prst="rect">
            <a:avLst/>
          </a:prstGeom>
        </p:spPr>
        <p:txBody>
          <a:bodyPr vert="horz" wrap="square" lIns="0" tIns="12700" rIns="0" bIns="0" rtlCol="0">
            <a:spAutoFit/>
          </a:bodyPr>
          <a:p>
            <a:pPr marL="38100" marR="30480" algn="ctr">
              <a:lnSpc>
                <a:spcPct val="113000"/>
              </a:lnSpc>
              <a:spcBef>
                <a:spcPts val="100"/>
              </a:spcBef>
            </a:pPr>
            <a:r>
              <a:rPr sz="1400" spc="5" dirty="0">
                <a:solidFill>
                  <a:srgbClr val="FFFFFF"/>
                </a:solidFill>
                <a:latin typeface="Calibri" panose="020F0502020204030204"/>
                <a:cs typeface="Calibri" panose="020F0502020204030204"/>
              </a:rPr>
              <a:t>First </a:t>
            </a:r>
            <a:r>
              <a:rPr sz="1400" spc="10" dirty="0">
                <a:solidFill>
                  <a:srgbClr val="FFFFFF"/>
                </a:solidFill>
                <a:latin typeface="Calibri" panose="020F0502020204030204"/>
                <a:cs typeface="Calibri" panose="020F0502020204030204"/>
              </a:rPr>
              <a:t>integrated circuit  </a:t>
            </a:r>
            <a:r>
              <a:rPr sz="1400" spc="5" dirty="0">
                <a:solidFill>
                  <a:srgbClr val="FFFFFF"/>
                </a:solidFill>
                <a:latin typeface="Calibri" panose="020F0502020204030204"/>
                <a:cs typeface="Calibri" panose="020F0502020204030204"/>
              </a:rPr>
              <a:t>Size</a:t>
            </a:r>
            <a:r>
              <a:rPr sz="1400" spc="15" dirty="0">
                <a:solidFill>
                  <a:srgbClr val="FFFFFF"/>
                </a:solidFill>
                <a:latin typeface="Calibri" panose="020F0502020204030204"/>
                <a:cs typeface="Calibri" panose="020F0502020204030204"/>
              </a:rPr>
              <a:t> ~1cm</a:t>
            </a:r>
            <a:r>
              <a:rPr sz="1500" spc="22" baseline="22000" dirty="0">
                <a:solidFill>
                  <a:srgbClr val="FFFFFF"/>
                </a:solidFill>
                <a:latin typeface="Calibri" panose="020F0502020204030204"/>
                <a:cs typeface="Calibri" panose="020F0502020204030204"/>
              </a:rPr>
              <a:t>2</a:t>
            </a:r>
            <a:endParaRPr sz="1500" baseline="22000">
              <a:latin typeface="Calibri" panose="020F0502020204030204"/>
              <a:cs typeface="Calibri" panose="020F0502020204030204"/>
            </a:endParaRPr>
          </a:p>
          <a:p>
            <a:pPr marL="41275" algn="ctr">
              <a:lnSpc>
                <a:spcPct val="100000"/>
              </a:lnSpc>
              <a:spcBef>
                <a:spcPts val="215"/>
              </a:spcBef>
            </a:pPr>
            <a:r>
              <a:rPr sz="1400" dirty="0">
                <a:solidFill>
                  <a:srgbClr val="FFFFFF"/>
                </a:solidFill>
                <a:latin typeface="Calibri" panose="020F0502020204030204"/>
                <a:cs typeface="Calibri" panose="020F0502020204030204"/>
              </a:rPr>
              <a:t>2</a:t>
            </a:r>
            <a:r>
              <a:rPr sz="1400" spc="15" dirty="0">
                <a:solidFill>
                  <a:srgbClr val="FFFFFF"/>
                </a:solidFill>
                <a:latin typeface="Calibri" panose="020F0502020204030204"/>
                <a:cs typeface="Calibri" panose="020F0502020204030204"/>
              </a:rPr>
              <a:t> </a:t>
            </a:r>
            <a:r>
              <a:rPr sz="1400" spc="10" dirty="0">
                <a:solidFill>
                  <a:srgbClr val="FFFFFF"/>
                </a:solidFill>
                <a:latin typeface="Calibri" panose="020F0502020204030204"/>
                <a:cs typeface="Calibri" panose="020F0502020204030204"/>
              </a:rPr>
              <a:t>Transistors</a:t>
            </a:r>
            <a:endParaRPr sz="1400">
              <a:latin typeface="Calibri" panose="020F0502020204030204"/>
              <a:cs typeface="Calibri" panose="020F0502020204030204"/>
            </a:endParaRPr>
          </a:p>
        </p:txBody>
      </p:sp>
      <p:sp>
        <p:nvSpPr>
          <p:cNvPr id="18" name="object 16"/>
          <p:cNvSpPr txBox="1"/>
          <p:nvPr/>
        </p:nvSpPr>
        <p:spPr>
          <a:xfrm>
            <a:off x="3399447" y="3159252"/>
            <a:ext cx="1530350" cy="754380"/>
          </a:xfrm>
          <a:prstGeom prst="rect">
            <a:avLst/>
          </a:prstGeom>
        </p:spPr>
        <p:txBody>
          <a:bodyPr vert="horz" wrap="square" lIns="0" tIns="12700" rIns="0" bIns="0" rtlCol="0">
            <a:spAutoFit/>
          </a:bodyPr>
          <a:p>
            <a:pPr marL="12700" marR="5080" algn="ctr">
              <a:lnSpc>
                <a:spcPct val="114000"/>
              </a:lnSpc>
              <a:spcBef>
                <a:spcPts val="100"/>
              </a:spcBef>
            </a:pPr>
            <a:r>
              <a:rPr sz="1400" spc="15" dirty="0">
                <a:solidFill>
                  <a:srgbClr val="FFFFFF"/>
                </a:solidFill>
                <a:latin typeface="Calibri" panose="020F0502020204030204"/>
                <a:cs typeface="Calibri" panose="020F0502020204030204"/>
              </a:rPr>
              <a:t>Moore’s </a:t>
            </a:r>
            <a:r>
              <a:rPr sz="1400" spc="5" dirty="0">
                <a:solidFill>
                  <a:srgbClr val="FFFFFF"/>
                </a:solidFill>
                <a:latin typeface="Calibri" panose="020F0502020204030204"/>
                <a:cs typeface="Calibri" panose="020F0502020204030204"/>
              </a:rPr>
              <a:t>Law </a:t>
            </a:r>
            <a:r>
              <a:rPr sz="1400" dirty="0">
                <a:solidFill>
                  <a:srgbClr val="FFFFFF"/>
                </a:solidFill>
                <a:latin typeface="Calibri" panose="020F0502020204030204"/>
                <a:cs typeface="Calibri" panose="020F0502020204030204"/>
              </a:rPr>
              <a:t>is</a:t>
            </a:r>
            <a:r>
              <a:rPr sz="1400" spc="-20" dirty="0">
                <a:solidFill>
                  <a:srgbClr val="FFFFFF"/>
                </a:solidFill>
                <a:latin typeface="Calibri" panose="020F0502020204030204"/>
                <a:cs typeface="Calibri" panose="020F0502020204030204"/>
              </a:rPr>
              <a:t> </a:t>
            </a:r>
            <a:r>
              <a:rPr sz="1400" spc="10" dirty="0">
                <a:solidFill>
                  <a:srgbClr val="FFFFFF"/>
                </a:solidFill>
                <a:latin typeface="Calibri" panose="020F0502020204030204"/>
                <a:cs typeface="Calibri" panose="020F0502020204030204"/>
              </a:rPr>
              <a:t>Born  Intel</a:t>
            </a:r>
            <a:r>
              <a:rPr sz="1400" dirty="0">
                <a:solidFill>
                  <a:srgbClr val="FFFFFF"/>
                </a:solidFill>
                <a:latin typeface="Calibri" panose="020F0502020204030204"/>
                <a:cs typeface="Calibri" panose="020F0502020204030204"/>
              </a:rPr>
              <a:t> </a:t>
            </a:r>
            <a:r>
              <a:rPr sz="1400" spc="10" dirty="0">
                <a:solidFill>
                  <a:srgbClr val="FFFFFF"/>
                </a:solidFill>
                <a:latin typeface="Calibri" panose="020F0502020204030204"/>
                <a:cs typeface="Calibri" panose="020F0502020204030204"/>
              </a:rPr>
              <a:t>4004</a:t>
            </a:r>
            <a:endParaRPr sz="1400">
              <a:latin typeface="Calibri" panose="020F0502020204030204"/>
              <a:cs typeface="Calibri" panose="020F0502020204030204"/>
            </a:endParaRPr>
          </a:p>
          <a:p>
            <a:pPr marL="635" algn="ctr">
              <a:lnSpc>
                <a:spcPct val="100000"/>
              </a:lnSpc>
              <a:spcBef>
                <a:spcPts val="215"/>
              </a:spcBef>
            </a:pPr>
            <a:r>
              <a:rPr sz="1400" spc="10" dirty="0">
                <a:solidFill>
                  <a:srgbClr val="FFFFFF"/>
                </a:solidFill>
                <a:latin typeface="Calibri" panose="020F0502020204030204"/>
                <a:cs typeface="Calibri" panose="020F0502020204030204"/>
              </a:rPr>
              <a:t>2,300</a:t>
            </a:r>
            <a:r>
              <a:rPr sz="1400" spc="5" dirty="0">
                <a:solidFill>
                  <a:srgbClr val="FFFFFF"/>
                </a:solidFill>
                <a:latin typeface="Calibri" panose="020F0502020204030204"/>
                <a:cs typeface="Calibri" panose="020F0502020204030204"/>
              </a:rPr>
              <a:t> </a:t>
            </a:r>
            <a:r>
              <a:rPr sz="1400" spc="10" dirty="0">
                <a:solidFill>
                  <a:srgbClr val="FFFFFF"/>
                </a:solidFill>
                <a:latin typeface="Calibri" panose="020F0502020204030204"/>
                <a:cs typeface="Calibri" panose="020F0502020204030204"/>
              </a:rPr>
              <a:t>transistors</a:t>
            </a:r>
            <a:endParaRPr sz="1400">
              <a:latin typeface="Calibri" panose="020F0502020204030204"/>
              <a:cs typeface="Calibri" panose="020F0502020204030204"/>
            </a:endParaRPr>
          </a:p>
        </p:txBody>
      </p:sp>
      <p:sp>
        <p:nvSpPr>
          <p:cNvPr id="21" name="object 19"/>
          <p:cNvSpPr txBox="1"/>
          <p:nvPr/>
        </p:nvSpPr>
        <p:spPr>
          <a:xfrm>
            <a:off x="6200451" y="1173481"/>
            <a:ext cx="768350" cy="467359"/>
          </a:xfrm>
          <a:prstGeom prst="rect">
            <a:avLst/>
          </a:prstGeom>
        </p:spPr>
        <p:txBody>
          <a:bodyPr vert="horz" wrap="square" lIns="0" tIns="12700" rIns="0" bIns="0" rtlCol="0">
            <a:spAutoFit/>
          </a:bodyPr>
          <a:p>
            <a:pPr marL="12700">
              <a:lnSpc>
                <a:spcPct val="100000"/>
              </a:lnSpc>
              <a:spcBef>
                <a:spcPts val="100"/>
              </a:spcBef>
            </a:pPr>
            <a:r>
              <a:rPr sz="2900" spc="-10" dirty="0">
                <a:solidFill>
                  <a:srgbClr val="FFFFFF"/>
                </a:solidFill>
                <a:latin typeface="Calibri" panose="020F0502020204030204"/>
                <a:cs typeface="Calibri" panose="020F0502020204030204"/>
              </a:rPr>
              <a:t>2014</a:t>
            </a:r>
            <a:endParaRPr sz="2900">
              <a:latin typeface="Calibri" panose="020F0502020204030204"/>
              <a:cs typeface="Calibri" panose="020F0502020204030204"/>
            </a:endParaRPr>
          </a:p>
        </p:txBody>
      </p:sp>
      <p:sp>
        <p:nvSpPr>
          <p:cNvPr id="23" name="object 21"/>
          <p:cNvSpPr/>
          <p:nvPr/>
        </p:nvSpPr>
        <p:spPr>
          <a:xfrm>
            <a:off x="7136765" y="3994785"/>
            <a:ext cx="1550035" cy="1388110"/>
          </a:xfrm>
          <a:prstGeom prst="rect">
            <a:avLst/>
          </a:prstGeom>
          <a:blipFill>
            <a:blip r:embed="rId4" cstate="print"/>
            <a:stretch>
              <a:fillRect/>
            </a:stretch>
          </a:blipFill>
        </p:spPr>
        <p:txBody>
          <a:bodyPr wrap="square" lIns="0" tIns="0" rIns="0" bIns="0" rtlCol="0"/>
          <a:p/>
        </p:txBody>
      </p:sp>
      <p:sp>
        <p:nvSpPr>
          <p:cNvPr id="30" name="object 27"/>
          <p:cNvSpPr/>
          <p:nvPr/>
        </p:nvSpPr>
        <p:spPr>
          <a:xfrm>
            <a:off x="163830" y="2611755"/>
            <a:ext cx="4926330" cy="3334385"/>
          </a:xfrm>
          <a:prstGeom prst="rect">
            <a:avLst/>
          </a:prstGeom>
          <a:blipFill>
            <a:blip r:embed="rId5" cstate="print"/>
            <a:stretch>
              <a:fillRect/>
            </a:stretch>
          </a:blipFill>
        </p:spPr>
        <p:txBody>
          <a:bodyPr wrap="square" lIns="0" tIns="0" rIns="0" bIns="0" rtlCol="0"/>
          <a:p/>
        </p:txBody>
      </p:sp>
      <p:sp>
        <p:nvSpPr>
          <p:cNvPr id="31" name="object 28"/>
          <p:cNvSpPr txBox="1"/>
          <p:nvPr/>
        </p:nvSpPr>
        <p:spPr>
          <a:xfrm>
            <a:off x="64120" y="7886462"/>
            <a:ext cx="3553460" cy="304800"/>
          </a:xfrm>
          <a:prstGeom prst="rect">
            <a:avLst/>
          </a:prstGeom>
        </p:spPr>
        <p:txBody>
          <a:bodyPr vert="horz" wrap="square" lIns="0" tIns="1270" rIns="0" bIns="0" rtlCol="0">
            <a:spAutoFit/>
          </a:bodyPr>
          <a:p>
            <a:pPr marL="12700">
              <a:lnSpc>
                <a:spcPct val="100000"/>
              </a:lnSpc>
              <a:spcBef>
                <a:spcPts val="10"/>
              </a:spcBef>
            </a:pPr>
            <a:r>
              <a:rPr sz="1800" b="0" spc="-5" dirty="0">
                <a:solidFill>
                  <a:srgbClr val="A4A4A4"/>
                </a:solidFill>
                <a:latin typeface="Calibri Light" panose="020F0302020204030204"/>
                <a:cs typeface="Calibri Light" panose="020F0302020204030204"/>
              </a:rPr>
              <a:t>Ivano Tavernelli </a:t>
            </a:r>
            <a:r>
              <a:rPr sz="1800" b="0" dirty="0">
                <a:solidFill>
                  <a:srgbClr val="A4A4A4"/>
                </a:solidFill>
                <a:latin typeface="Calibri Light" panose="020F0302020204030204"/>
                <a:cs typeface="Calibri Light" panose="020F0302020204030204"/>
              </a:rPr>
              <a:t>-</a:t>
            </a:r>
            <a:r>
              <a:rPr sz="1800" b="0" spc="30" dirty="0">
                <a:solidFill>
                  <a:srgbClr val="A4A4A4"/>
                </a:solidFill>
                <a:latin typeface="Calibri Light" panose="020F0302020204030204"/>
                <a:cs typeface="Calibri Light" panose="020F0302020204030204"/>
              </a:rPr>
              <a:t> </a:t>
            </a:r>
            <a:r>
              <a:rPr sz="1800" b="0" spc="-5" dirty="0">
                <a:solidFill>
                  <a:srgbClr val="A4A4A4"/>
                </a:solidFill>
                <a:latin typeface="Calibri Light" panose="020F0302020204030204"/>
                <a:cs typeface="Calibri Light" panose="020F0302020204030204"/>
                <a:hlinkClick r:id="rId6"/>
              </a:rPr>
              <a:t>ita@zurich.ibm.com</a:t>
            </a:r>
            <a:endParaRPr sz="1800">
              <a:latin typeface="Calibri Light" panose="020F0302020204030204"/>
              <a:cs typeface="Calibri Light" panose="020F0302020204030204"/>
            </a:endParaRPr>
          </a:p>
        </p:txBody>
      </p:sp>
      <p:sp>
        <p:nvSpPr>
          <p:cNvPr id="32" name="Text Box 31"/>
          <p:cNvSpPr txBox="1"/>
          <p:nvPr/>
        </p:nvSpPr>
        <p:spPr>
          <a:xfrm>
            <a:off x="6464935" y="3583940"/>
            <a:ext cx="1381760" cy="645160"/>
          </a:xfrm>
          <a:prstGeom prst="rect">
            <a:avLst/>
          </a:prstGeom>
          <a:noFill/>
        </p:spPr>
        <p:txBody>
          <a:bodyPr wrap="square" rtlCol="0">
            <a:spAutoFit/>
          </a:bodyPr>
          <a:p>
            <a:r>
              <a:rPr spc="-3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(3D/hybrid)</a:t>
            </a:r>
            <a:endParaRPr>
              <a:latin typeface="Calibri" panose="020F0502020204030204"/>
              <a:cs typeface="Calibri" panose="020F0502020204030204"/>
            </a:endParaRPr>
          </a:p>
          <a:p>
            <a:endParaRPr lang="en-US"/>
          </a:p>
        </p:txBody>
      </p:sp>
      <p:sp>
        <p:nvSpPr>
          <p:cNvPr id="34" name="Text Box 33"/>
          <p:cNvSpPr txBox="1"/>
          <p:nvPr/>
        </p:nvSpPr>
        <p:spPr>
          <a:xfrm>
            <a:off x="5317490" y="5292725"/>
            <a:ext cx="2805430" cy="922020"/>
          </a:xfrm>
          <a:prstGeom prst="rect">
            <a:avLst/>
          </a:prstGeom>
          <a:noFill/>
        </p:spPr>
        <p:txBody>
          <a:bodyPr wrap="square" rtlCol="0">
            <a:spAutoFit/>
          </a:bodyPr>
          <a:p>
            <a:r>
              <a:rPr spc="-5" dirty="0">
                <a:latin typeface="Calibri" panose="020F0502020204030204"/>
                <a:cs typeface="Calibri" panose="020F0502020204030204"/>
                <a:sym typeface="+mn-ea"/>
              </a:rPr>
              <a:t>neuromorphic </a:t>
            </a:r>
            <a:endParaRPr spc="-5" dirty="0">
              <a:latin typeface="Calibri" panose="020F0502020204030204"/>
              <a:cs typeface="Calibri" panose="020F0502020204030204"/>
              <a:sym typeface="+mn-ea"/>
            </a:endParaRPr>
          </a:p>
          <a:p>
            <a:r>
              <a:rPr spc="-5" dirty="0">
                <a:latin typeface="Calibri" panose="020F0502020204030204"/>
                <a:cs typeface="Calibri" panose="020F0502020204030204"/>
                <a:sym typeface="+mn-ea"/>
              </a:rPr>
              <a:t>(cognitive)</a:t>
            </a:r>
            <a:endParaRPr>
              <a:latin typeface="Calibri" panose="020F0502020204030204"/>
              <a:cs typeface="Calibri" panose="020F0502020204030204"/>
            </a:endParaRPr>
          </a:p>
          <a:p>
            <a:endParaRPr lang="en-US"/>
          </a:p>
        </p:txBody>
      </p:sp>
      <p:sp>
        <p:nvSpPr>
          <p:cNvPr id="35" name="Text Box 34"/>
          <p:cNvSpPr txBox="1"/>
          <p:nvPr/>
        </p:nvSpPr>
        <p:spPr>
          <a:xfrm>
            <a:off x="6868160" y="5431155"/>
            <a:ext cx="2087245" cy="645160"/>
          </a:xfrm>
          <a:prstGeom prst="rect">
            <a:avLst/>
          </a:prstGeom>
          <a:noFill/>
        </p:spPr>
        <p:txBody>
          <a:bodyPr wrap="square" rtlCol="0">
            <a:spAutoFit/>
          </a:bodyPr>
          <a:p>
            <a:r>
              <a:rPr spc="-5" dirty="0">
                <a:latin typeface="Calibri" panose="020F0502020204030204"/>
                <a:cs typeface="Calibri" panose="020F0502020204030204"/>
                <a:sym typeface="+mn-ea"/>
              </a:rPr>
              <a:t>quantum</a:t>
            </a:r>
            <a:r>
              <a:rPr spc="-5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computing</a:t>
            </a:r>
            <a:endParaRPr>
              <a:latin typeface="Calibri" panose="020F0502020204030204"/>
              <a:cs typeface="Calibri" panose="020F0502020204030204"/>
            </a:endParaRPr>
          </a:p>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Introduction to Quantum computing it's need in modern world</a:t>
            </a:r>
            <a:br>
              <a:rPr lang="en-US" altLang="en-IN" sz="3200" b="1" u="sng" dirty="0" smtClean="0">
                <a:solidFill>
                  <a:schemeClr val="accent4"/>
                </a:solidFill>
                <a:effectLst/>
                <a:latin typeface="Arial" panose="020B0604020202020204" pitchFamily="34" charset="0"/>
                <a:cs typeface="Arial" panose="020B0604020202020204" pitchFamily="34" charset="0"/>
                <a:sym typeface="+mn-ea"/>
              </a:rPr>
            </a:br>
            <a:endParaRPr lang="en-US" sz="3200"/>
          </a:p>
        </p:txBody>
      </p:sp>
      <p:pic>
        <p:nvPicPr>
          <p:cNvPr id="4" name="Content Placeholder 3" descr="q_full_stack"/>
          <p:cNvPicPr>
            <a:picLocks noChangeAspect="1"/>
          </p:cNvPicPr>
          <p:nvPr>
            <p:ph idx="1"/>
          </p:nvPr>
        </p:nvPicPr>
        <p:blipFill>
          <a:blip r:embed="rId1"/>
          <a:stretch>
            <a:fillRect/>
          </a:stretch>
        </p:blipFill>
        <p:spPr>
          <a:xfrm>
            <a:off x="1486535" y="1600200"/>
            <a:ext cx="6596380" cy="3787140"/>
          </a:xfrm>
          <a:prstGeom prst="rect">
            <a:avLst/>
          </a:prstGeom>
        </p:spPr>
      </p:pic>
      <p:sp>
        <p:nvSpPr>
          <p:cNvPr id="5" name="Text Box 4"/>
          <p:cNvSpPr txBox="1"/>
          <p:nvPr/>
        </p:nvSpPr>
        <p:spPr>
          <a:xfrm>
            <a:off x="1651000" y="5387975"/>
            <a:ext cx="5730240" cy="460375"/>
          </a:xfrm>
          <a:prstGeom prst="rect">
            <a:avLst/>
          </a:prstGeom>
          <a:noFill/>
        </p:spPr>
        <p:txBody>
          <a:bodyPr wrap="square" rtlCol="0">
            <a:spAutoFit/>
          </a:bodyPr>
          <a:p>
            <a:pPr algn="ctr"/>
            <a:r>
              <a:rPr lang="en-US" sz="2400" b="1"/>
              <a:t>Full Stack implementation</a:t>
            </a:r>
            <a:endParaRPr lang="en-US" sz="2400" b="1"/>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1"/>
          <p:cNvSpPr txBox="1"/>
          <p:nvPr/>
        </p:nvSpPr>
        <p:spPr>
          <a:xfrm>
            <a:off x="0" y="54610"/>
            <a:ext cx="9144000" cy="957580"/>
          </a:xfrm>
          <a:prstGeom prst="rect">
            <a:avLst/>
          </a:prstGeom>
        </p:spPr>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Introduction to qubits and it's implementation techniques.</a:t>
            </a:r>
            <a:endParaRPr lang="en-US" altLang="en-IN" sz="3200" b="1" u="sng" dirty="0" smtClean="0">
              <a:solidFill>
                <a:schemeClr val="accent4"/>
              </a:solidFill>
              <a:effectLst/>
              <a:latin typeface="Arial" panose="020B0604020202020204" pitchFamily="34" charset="0"/>
              <a:cs typeface="Arial" panose="020B0604020202020204" pitchFamily="34" charset="0"/>
              <a:sym typeface="+mn-ea"/>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
        <p:nvSpPr>
          <p:cNvPr id="26" name="Content Placeholder 4"/>
          <p:cNvSpPr>
            <a:spLocks noGrp="1"/>
          </p:cNvSpPr>
          <p:nvPr>
            <p:ph sz="half" idx="1"/>
          </p:nvPr>
        </p:nvSpPr>
        <p:spPr/>
        <p:txBody>
          <a:bodyPr/>
          <a:lstStyle/>
          <a:p>
            <a:pPr>
              <a:lnSpc>
                <a:spcPct val="150000"/>
              </a:lnSpc>
            </a:pPr>
            <a:r>
              <a:rPr lang="en-US" altLang="en-IN" b="1" i="1" dirty="0" smtClean="0"/>
              <a:t>More computational power...!</a:t>
            </a:r>
            <a:endParaRPr lang="en-US" altLang="en-IN" b="1" i="1" dirty="0" smtClean="0"/>
          </a:p>
          <a:p>
            <a:pPr>
              <a:lnSpc>
                <a:spcPct val="150000"/>
              </a:lnSpc>
            </a:pPr>
            <a:r>
              <a:rPr lang="en-US" altLang="en-IN" b="1" i="1" dirty="0" smtClean="0"/>
              <a:t>Efficient way to over come Morse law.</a:t>
            </a:r>
            <a:endParaRPr lang="en-US" altLang="en-IN" b="1" i="1" dirty="0" smtClean="0"/>
          </a:p>
          <a:p>
            <a:pPr>
              <a:lnSpc>
                <a:spcPct val="150000"/>
              </a:lnSpc>
            </a:pPr>
            <a:r>
              <a:rPr lang="en-US" altLang="en-IN" b="1" i="1" dirty="0" smtClean="0"/>
              <a:t>It's described in Hilbert Space.</a:t>
            </a:r>
            <a:endParaRPr lang="en-US" altLang="en-IN" b="1" i="1" dirty="0" smtClean="0"/>
          </a:p>
        </p:txBody>
      </p:sp>
      <p:sp>
        <p:nvSpPr>
          <p:cNvPr id="4" name="object 3"/>
          <p:cNvSpPr/>
          <p:nvPr/>
        </p:nvSpPr>
        <p:spPr>
          <a:xfrm>
            <a:off x="13752576" y="7784592"/>
            <a:ext cx="697992" cy="277368"/>
          </a:xfrm>
          <a:prstGeom prst="rect">
            <a:avLst/>
          </a:prstGeom>
          <a:blipFill>
            <a:blip r:embed="rId1" cstate="print"/>
            <a:stretch>
              <a:fillRect/>
            </a:stretch>
          </a:blipFill>
        </p:spPr>
        <p:txBody>
          <a:bodyPr wrap="square" lIns="0" tIns="0" rIns="0" bIns="0" rtlCol="0"/>
          <a:p/>
        </p:txBody>
      </p:sp>
      <p:sp>
        <p:nvSpPr>
          <p:cNvPr id="18" name="object 16"/>
          <p:cNvSpPr txBox="1"/>
          <p:nvPr/>
        </p:nvSpPr>
        <p:spPr>
          <a:xfrm>
            <a:off x="3399447" y="3159252"/>
            <a:ext cx="1530350" cy="754380"/>
          </a:xfrm>
          <a:prstGeom prst="rect">
            <a:avLst/>
          </a:prstGeom>
        </p:spPr>
        <p:txBody>
          <a:bodyPr vert="horz" wrap="square" lIns="0" tIns="12700" rIns="0" bIns="0" rtlCol="0">
            <a:spAutoFit/>
          </a:bodyPr>
          <a:p>
            <a:pPr marL="12700" marR="5080" algn="ctr">
              <a:lnSpc>
                <a:spcPct val="114000"/>
              </a:lnSpc>
              <a:spcBef>
                <a:spcPts val="100"/>
              </a:spcBef>
            </a:pPr>
            <a:r>
              <a:rPr sz="1400" spc="15" dirty="0">
                <a:solidFill>
                  <a:srgbClr val="FFFFFF"/>
                </a:solidFill>
                <a:latin typeface="Calibri" panose="020F0502020204030204"/>
                <a:cs typeface="Calibri" panose="020F0502020204030204"/>
              </a:rPr>
              <a:t>Moore’s </a:t>
            </a:r>
            <a:r>
              <a:rPr sz="1400" spc="5" dirty="0">
                <a:solidFill>
                  <a:srgbClr val="FFFFFF"/>
                </a:solidFill>
                <a:latin typeface="Calibri" panose="020F0502020204030204"/>
                <a:cs typeface="Calibri" panose="020F0502020204030204"/>
              </a:rPr>
              <a:t>Law </a:t>
            </a:r>
            <a:r>
              <a:rPr sz="1400" dirty="0">
                <a:solidFill>
                  <a:srgbClr val="FFFFFF"/>
                </a:solidFill>
                <a:latin typeface="Calibri" panose="020F0502020204030204"/>
                <a:cs typeface="Calibri" panose="020F0502020204030204"/>
              </a:rPr>
              <a:t>is</a:t>
            </a:r>
            <a:r>
              <a:rPr sz="1400" spc="-20" dirty="0">
                <a:solidFill>
                  <a:srgbClr val="FFFFFF"/>
                </a:solidFill>
                <a:latin typeface="Calibri" panose="020F0502020204030204"/>
                <a:cs typeface="Calibri" panose="020F0502020204030204"/>
              </a:rPr>
              <a:t> </a:t>
            </a:r>
            <a:r>
              <a:rPr sz="1400" spc="10" dirty="0">
                <a:solidFill>
                  <a:srgbClr val="FFFFFF"/>
                </a:solidFill>
                <a:latin typeface="Calibri" panose="020F0502020204030204"/>
                <a:cs typeface="Calibri" panose="020F0502020204030204"/>
              </a:rPr>
              <a:t>Born  Intel</a:t>
            </a:r>
            <a:r>
              <a:rPr sz="1400" dirty="0">
                <a:solidFill>
                  <a:srgbClr val="FFFFFF"/>
                </a:solidFill>
                <a:latin typeface="Calibri" panose="020F0502020204030204"/>
                <a:cs typeface="Calibri" panose="020F0502020204030204"/>
              </a:rPr>
              <a:t> </a:t>
            </a:r>
            <a:r>
              <a:rPr sz="1400" spc="10" dirty="0">
                <a:solidFill>
                  <a:srgbClr val="FFFFFF"/>
                </a:solidFill>
                <a:latin typeface="Calibri" panose="020F0502020204030204"/>
                <a:cs typeface="Calibri" panose="020F0502020204030204"/>
              </a:rPr>
              <a:t>4004</a:t>
            </a:r>
            <a:endParaRPr sz="1400">
              <a:latin typeface="Calibri" panose="020F0502020204030204"/>
              <a:cs typeface="Calibri" panose="020F0502020204030204"/>
            </a:endParaRPr>
          </a:p>
          <a:p>
            <a:pPr marL="635" algn="ctr">
              <a:lnSpc>
                <a:spcPct val="100000"/>
              </a:lnSpc>
              <a:spcBef>
                <a:spcPts val="215"/>
              </a:spcBef>
            </a:pPr>
            <a:r>
              <a:rPr sz="1400" spc="10" dirty="0">
                <a:solidFill>
                  <a:srgbClr val="FFFFFF"/>
                </a:solidFill>
                <a:latin typeface="Calibri" panose="020F0502020204030204"/>
                <a:cs typeface="Calibri" panose="020F0502020204030204"/>
              </a:rPr>
              <a:t>2,300</a:t>
            </a:r>
            <a:r>
              <a:rPr sz="1400" spc="5" dirty="0">
                <a:solidFill>
                  <a:srgbClr val="FFFFFF"/>
                </a:solidFill>
                <a:latin typeface="Calibri" panose="020F0502020204030204"/>
                <a:cs typeface="Calibri" panose="020F0502020204030204"/>
              </a:rPr>
              <a:t> </a:t>
            </a:r>
            <a:r>
              <a:rPr sz="1400" spc="10" dirty="0">
                <a:solidFill>
                  <a:srgbClr val="FFFFFF"/>
                </a:solidFill>
                <a:latin typeface="Calibri" panose="020F0502020204030204"/>
                <a:cs typeface="Calibri" panose="020F0502020204030204"/>
              </a:rPr>
              <a:t>transistors</a:t>
            </a:r>
            <a:endParaRPr sz="1400">
              <a:latin typeface="Calibri" panose="020F0502020204030204"/>
              <a:cs typeface="Calibri" panose="020F0502020204030204"/>
            </a:endParaRPr>
          </a:p>
        </p:txBody>
      </p:sp>
      <p:sp>
        <p:nvSpPr>
          <p:cNvPr id="21" name="object 19"/>
          <p:cNvSpPr txBox="1"/>
          <p:nvPr/>
        </p:nvSpPr>
        <p:spPr>
          <a:xfrm>
            <a:off x="6200451" y="1173481"/>
            <a:ext cx="768350" cy="467359"/>
          </a:xfrm>
          <a:prstGeom prst="rect">
            <a:avLst/>
          </a:prstGeom>
        </p:spPr>
        <p:txBody>
          <a:bodyPr vert="horz" wrap="square" lIns="0" tIns="12700" rIns="0" bIns="0" rtlCol="0">
            <a:spAutoFit/>
          </a:bodyPr>
          <a:p>
            <a:pPr marL="12700">
              <a:lnSpc>
                <a:spcPct val="100000"/>
              </a:lnSpc>
              <a:spcBef>
                <a:spcPts val="100"/>
              </a:spcBef>
            </a:pPr>
            <a:r>
              <a:rPr sz="2900" spc="-10" dirty="0">
                <a:solidFill>
                  <a:srgbClr val="FFFFFF"/>
                </a:solidFill>
                <a:latin typeface="Calibri" panose="020F0502020204030204"/>
                <a:cs typeface="Calibri" panose="020F0502020204030204"/>
              </a:rPr>
              <a:t>2014</a:t>
            </a:r>
            <a:endParaRPr sz="2900">
              <a:latin typeface="Calibri" panose="020F0502020204030204"/>
              <a:cs typeface="Calibri" panose="020F0502020204030204"/>
            </a:endParaRPr>
          </a:p>
        </p:txBody>
      </p:sp>
      <p:sp>
        <p:nvSpPr>
          <p:cNvPr id="31" name="object 28"/>
          <p:cNvSpPr txBox="1"/>
          <p:nvPr/>
        </p:nvSpPr>
        <p:spPr>
          <a:xfrm>
            <a:off x="64120" y="7886462"/>
            <a:ext cx="3553460" cy="304800"/>
          </a:xfrm>
          <a:prstGeom prst="rect">
            <a:avLst/>
          </a:prstGeom>
        </p:spPr>
        <p:txBody>
          <a:bodyPr vert="horz" wrap="square" lIns="0" tIns="1270" rIns="0" bIns="0" rtlCol="0">
            <a:spAutoFit/>
          </a:bodyPr>
          <a:p>
            <a:pPr marL="12700">
              <a:lnSpc>
                <a:spcPct val="100000"/>
              </a:lnSpc>
              <a:spcBef>
                <a:spcPts val="10"/>
              </a:spcBef>
            </a:pPr>
            <a:r>
              <a:rPr sz="1800" b="0" spc="-5" dirty="0">
                <a:solidFill>
                  <a:srgbClr val="A4A4A4"/>
                </a:solidFill>
                <a:latin typeface="Calibri Light" panose="020F0302020204030204"/>
                <a:cs typeface="Calibri Light" panose="020F0302020204030204"/>
              </a:rPr>
              <a:t>Ivano Tavernelli </a:t>
            </a:r>
            <a:r>
              <a:rPr sz="1800" b="0" dirty="0">
                <a:solidFill>
                  <a:srgbClr val="A4A4A4"/>
                </a:solidFill>
                <a:latin typeface="Calibri Light" panose="020F0302020204030204"/>
                <a:cs typeface="Calibri Light" panose="020F0302020204030204"/>
              </a:rPr>
              <a:t>-</a:t>
            </a:r>
            <a:r>
              <a:rPr sz="1800" b="0" spc="30" dirty="0">
                <a:solidFill>
                  <a:srgbClr val="A4A4A4"/>
                </a:solidFill>
                <a:latin typeface="Calibri Light" panose="020F0302020204030204"/>
                <a:cs typeface="Calibri Light" panose="020F0302020204030204"/>
              </a:rPr>
              <a:t> </a:t>
            </a:r>
            <a:r>
              <a:rPr sz="1800" b="0" spc="-5" dirty="0">
                <a:solidFill>
                  <a:srgbClr val="A4A4A4"/>
                </a:solidFill>
                <a:latin typeface="Calibri Light" panose="020F0302020204030204"/>
                <a:cs typeface="Calibri Light" panose="020F0302020204030204"/>
                <a:hlinkClick r:id="rId2"/>
              </a:rPr>
              <a:t>ita@zurich.ibm.com</a:t>
            </a:r>
            <a:endParaRPr sz="1800">
              <a:latin typeface="Calibri Light" panose="020F0302020204030204"/>
              <a:cs typeface="Calibri Light" panose="020F0302020204030204"/>
            </a:endParaRPr>
          </a:p>
        </p:txBody>
      </p:sp>
      <p:pic>
        <p:nvPicPr>
          <p:cNvPr id="2" name="Content Placeholder 1"/>
          <p:cNvPicPr>
            <a:picLocks noChangeAspect="1"/>
          </p:cNvPicPr>
          <p:nvPr>
            <p:ph sz="half" idx="2"/>
          </p:nvPr>
        </p:nvPicPr>
        <p:blipFill>
          <a:blip r:embed="rId3"/>
          <a:stretch>
            <a:fillRect/>
          </a:stretch>
        </p:blipFill>
        <p:spPr>
          <a:xfrm>
            <a:off x="4563745" y="1459865"/>
            <a:ext cx="3910330" cy="2623185"/>
          </a:xfrm>
          <a:prstGeom prst="rect">
            <a:avLst/>
          </a:prstGeom>
        </p:spPr>
      </p:pic>
      <p:pic>
        <p:nvPicPr>
          <p:cNvPr id="7" name="Picture 6"/>
          <p:cNvPicPr>
            <a:picLocks noChangeAspect="1"/>
          </p:cNvPicPr>
          <p:nvPr/>
        </p:nvPicPr>
        <p:blipFill>
          <a:blip r:embed="rId4"/>
          <a:stretch>
            <a:fillRect/>
          </a:stretch>
        </p:blipFill>
        <p:spPr>
          <a:xfrm>
            <a:off x="4906645" y="4243705"/>
            <a:ext cx="3224530" cy="1771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sz="3200" b="1" u="sng" dirty="0" smtClean="0">
                <a:solidFill>
                  <a:schemeClr val="accent4"/>
                </a:solidFill>
                <a:effectLst/>
                <a:latin typeface="Arial" panose="020B0604020202020204" pitchFamily="34" charset="0"/>
                <a:cs typeface="Arial" panose="020B0604020202020204" pitchFamily="34" charset="0"/>
                <a:sym typeface="+mn-ea"/>
              </a:rPr>
              <a:t>Introduction to qubits and it's implementation techniques.</a:t>
            </a:r>
            <a:br>
              <a:rPr lang="en-US" altLang="en-IN" sz="3200" b="1" u="sng" dirty="0" smtClean="0">
                <a:solidFill>
                  <a:schemeClr val="accent4"/>
                </a:solidFill>
                <a:effectLst/>
                <a:latin typeface="Arial" panose="020B0604020202020204" pitchFamily="34" charset="0"/>
                <a:cs typeface="Arial" panose="020B0604020202020204" pitchFamily="34" charset="0"/>
                <a:sym typeface="+mn-ea"/>
              </a:rPr>
            </a:br>
            <a:endParaRPr lang="en-US" sz="3200"/>
          </a:p>
        </p:txBody>
      </p:sp>
      <p:sp>
        <p:nvSpPr>
          <p:cNvPr id="3" name="Content Placeholder 2"/>
          <p:cNvSpPr>
            <a:spLocks noGrp="1"/>
          </p:cNvSpPr>
          <p:nvPr>
            <p:ph sz="half" idx="1"/>
          </p:nvPr>
        </p:nvSpPr>
        <p:spPr>
          <a:xfrm>
            <a:off x="457200" y="1600200"/>
            <a:ext cx="8229600" cy="4526280"/>
          </a:xfrm>
        </p:spPr>
        <p:txBody>
          <a:bodyPr/>
          <a:p>
            <a:pPr marL="0" indent="0" algn="ctr">
              <a:buNone/>
            </a:pPr>
            <a:r>
              <a:rPr lang="en-US" sz="2200" b="1">
                <a:latin typeface="Arial" panose="020B0604020202020204" pitchFamily="34" charset="0"/>
                <a:cs typeface="Arial" panose="020B0604020202020204" pitchFamily="34" charset="0"/>
              </a:rPr>
              <a:t>|ψ1⟩=(1/√2)(|0⟩+|1⟩) ,  |ψ2⟩=(1/√2)(|0⟩+|1⟩) </a:t>
            </a:r>
            <a:r>
              <a:rPr lang="en-US" sz="2200">
                <a:latin typeface="Arial" panose="020B0604020202020204" pitchFamily="34" charset="0"/>
                <a:cs typeface="Arial" panose="020B0604020202020204" pitchFamily="34" charset="0"/>
              </a:rPr>
              <a:t>are 2 qubits q1 and q2 respectively. Then product of q1 and q2 ,</a:t>
            </a:r>
            <a:endParaRPr lang="en-US" sz="2200">
              <a:latin typeface="Arial" panose="020B0604020202020204" pitchFamily="34" charset="0"/>
              <a:cs typeface="Arial" panose="020B0604020202020204" pitchFamily="34" charset="0"/>
            </a:endParaRPr>
          </a:p>
          <a:p>
            <a:pPr marL="0" indent="0" algn="l">
              <a:buNone/>
            </a:pPr>
            <a:r>
              <a:rPr lang="en-US" sz="2200" b="1">
                <a:latin typeface="Arial" panose="020B0604020202020204" pitchFamily="34" charset="0"/>
                <a:cs typeface="Arial" panose="020B0604020202020204" pitchFamily="34" charset="0"/>
              </a:rPr>
              <a:t>|ψ⟩=|ψ1⟩⊗|ψ2⟩</a:t>
            </a:r>
            <a:r>
              <a:rPr lang="en-US" sz="2200">
                <a:latin typeface="Arial" panose="020B0604020202020204" pitchFamily="34" charset="0"/>
                <a:cs typeface="Arial" panose="020B0604020202020204" pitchFamily="34" charset="0"/>
              </a:rPr>
              <a:t>which is </a:t>
            </a:r>
            <a:r>
              <a:rPr lang="en-US" sz="2200" b="1">
                <a:latin typeface="Arial" panose="020B0604020202020204" pitchFamily="34" charset="0"/>
                <a:cs typeface="Arial" panose="020B0604020202020204" pitchFamily="34" charset="0"/>
              </a:rPr>
              <a:t>(1/2)(|00⟩+|01⟩+|10⟩+|11⟩)</a:t>
            </a:r>
            <a:r>
              <a:rPr lang="en-US" sz="2200">
                <a:latin typeface="Arial" panose="020B0604020202020204" pitchFamily="34" charset="0"/>
                <a:cs typeface="Arial" panose="020B0604020202020204" pitchFamily="34" charset="0"/>
              </a:rPr>
              <a:t> has       </a:t>
            </a:r>
            <a:endParaRPr lang="en-US" sz="2200">
              <a:latin typeface="Arial" panose="020B0604020202020204" pitchFamily="34" charset="0"/>
              <a:cs typeface="Arial" panose="020B0604020202020204" pitchFamily="34" charset="0"/>
            </a:endParaRPr>
          </a:p>
          <a:p>
            <a:pPr marL="0" indent="0" algn="l">
              <a:buNone/>
            </a:pPr>
            <a:r>
              <a:rPr lang="en-US" sz="2200">
                <a:latin typeface="Arial" panose="020B0604020202020204" pitchFamily="34" charset="0"/>
                <a:cs typeface="Arial" panose="020B0604020202020204" pitchFamily="34" charset="0"/>
              </a:rPr>
              <a:t>            2</a:t>
            </a:r>
            <a:r>
              <a:rPr lang="en-US" sz="2200" baseline="30000">
                <a:latin typeface="Arial" panose="020B0604020202020204" pitchFamily="34" charset="0"/>
                <a:cs typeface="Arial" panose="020B0604020202020204" pitchFamily="34" charset="0"/>
              </a:rPr>
              <a:t>N </a:t>
            </a:r>
            <a:r>
              <a:rPr lang="en-US" sz="2200">
                <a:latin typeface="Arial" panose="020B0604020202020204" pitchFamily="34" charset="0"/>
                <a:cs typeface="Arial" panose="020B0604020202020204" pitchFamily="34" charset="0"/>
              </a:rPr>
              <a:t>(= 4) states.</a:t>
            </a:r>
            <a:endParaRPr lang="en-US" sz="2200">
              <a:latin typeface="Arial" panose="020B0604020202020204" pitchFamily="34" charset="0"/>
              <a:cs typeface="Arial" panose="020B0604020202020204" pitchFamily="34" charset="0"/>
            </a:endParaRPr>
          </a:p>
          <a:p>
            <a:pPr marL="0" indent="0" algn="ctr">
              <a:buNone/>
            </a:pPr>
            <a:r>
              <a:rPr lang="en-US" sz="2200">
                <a:latin typeface="Arial" panose="020B0604020202020204" pitchFamily="34" charset="0"/>
                <a:cs typeface="Arial" panose="020B0604020202020204" pitchFamily="34" charset="0"/>
              </a:rPr>
              <a:t> </a:t>
            </a:r>
            <a:endParaRPr lang="en-US" sz="2200">
              <a:latin typeface="Arial" panose="020B0604020202020204" pitchFamily="34" charset="0"/>
              <a:cs typeface="Arial" panose="020B0604020202020204" pitchFamily="34" charset="0"/>
            </a:endParaRPr>
          </a:p>
          <a:p>
            <a:pPr marL="0" indent="0">
              <a:buNone/>
            </a:pPr>
            <a:endParaRPr lang="en-US" sz="2200">
              <a:latin typeface="Arial" panose="020B0604020202020204" pitchFamily="34" charset="0"/>
              <a:cs typeface="Arial" panose="020B0604020202020204" pitchFamily="34" charset="0"/>
            </a:endParaRPr>
          </a:p>
        </p:txBody>
      </p:sp>
      <p:sp>
        <p:nvSpPr>
          <p:cNvPr id="10" name="Text Box 9"/>
          <p:cNvSpPr txBox="1"/>
          <p:nvPr/>
        </p:nvSpPr>
        <p:spPr>
          <a:xfrm>
            <a:off x="401320" y="3140710"/>
            <a:ext cx="7310120" cy="3138170"/>
          </a:xfrm>
          <a:prstGeom prst="rect">
            <a:avLst/>
          </a:prstGeom>
          <a:noFill/>
        </p:spPr>
        <p:txBody>
          <a:bodyPr wrap="square" rtlCol="0">
            <a:spAutoFit/>
          </a:bodyPr>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They are linear</a:t>
            </a:r>
            <a:endParaRPr lang="en-US" sz="2200">
              <a:latin typeface="Arial" panose="020B0604020202020204" pitchFamily="34" charset="0"/>
              <a:cs typeface="Arial" panose="020B0604020202020204" pitchFamily="34" charset="0"/>
            </a:endParaRPr>
          </a:p>
          <a:p>
            <a:pPr indent="0">
              <a:buFont typeface="Arial" panose="020B0604020202020204" pitchFamily="34" charset="0"/>
              <a:buNone/>
            </a:pPr>
            <a:r>
              <a:rPr lang="en-US" sz="2200" b="1">
                <a:latin typeface="Arial" panose="020B0604020202020204" pitchFamily="34" charset="0"/>
                <a:cs typeface="Arial" panose="020B0604020202020204" pitchFamily="34" charset="0"/>
              </a:rPr>
              <a:t>   ⟨C|{|A</a:t>
            </a:r>
            <a:r>
              <a:rPr lang="en-US" sz="2200" b="1">
                <a:latin typeface="Arial" panose="020B0604020202020204" pitchFamily="34" charset="0"/>
                <a:cs typeface="Arial" panose="020B0604020202020204" pitchFamily="34" charset="0"/>
                <a:sym typeface="+mn-ea"/>
              </a:rPr>
              <a:t>⟩+|B</a:t>
            </a:r>
            <a:r>
              <a:rPr lang="en-US" sz="2200" b="1">
                <a:latin typeface="Arial" panose="020B0604020202020204" pitchFamily="34" charset="0"/>
                <a:cs typeface="Arial" panose="020B0604020202020204" pitchFamily="34" charset="0"/>
                <a:sym typeface="+mn-ea"/>
              </a:rPr>
              <a:t>⟩}  = </a:t>
            </a:r>
            <a:r>
              <a:rPr lang="en-US" sz="2200" b="1">
                <a:latin typeface="Arial" panose="020B0604020202020204" pitchFamily="34" charset="0"/>
                <a:cs typeface="Arial" panose="020B0604020202020204" pitchFamily="34" charset="0"/>
                <a:sym typeface="+mn-ea"/>
              </a:rPr>
              <a:t>⟨C|A</a:t>
            </a:r>
            <a:r>
              <a:rPr lang="en-US" sz="2200" b="1">
                <a:latin typeface="Arial" panose="020B0604020202020204" pitchFamily="34" charset="0"/>
                <a:cs typeface="Arial" panose="020B0604020202020204" pitchFamily="34" charset="0"/>
                <a:sym typeface="+mn-ea"/>
              </a:rPr>
              <a:t>⟩+ ⟨C|B⟩</a:t>
            </a:r>
            <a:r>
              <a:rPr lang="en-US" sz="2200">
                <a:sym typeface="+mn-ea"/>
              </a:rPr>
              <a:t> </a:t>
            </a:r>
            <a:endParaRPr lang="en-US" sz="2200">
              <a:sym typeface="+mn-ea"/>
            </a:endParaRPr>
          </a:p>
          <a:p>
            <a:pPr indent="0">
              <a:buFont typeface="Arial" panose="020B0604020202020204" pitchFamily="34" charset="0"/>
              <a:buNone/>
            </a:pPr>
            <a:endParaRPr lang="en-US" sz="2200">
              <a:sym typeface="+mn-ea"/>
            </a:endParaRPr>
          </a:p>
          <a:p>
            <a:pPr marL="342900" indent="-342900">
              <a:buFont typeface="Arial" panose="020B0604020202020204" pitchFamily="34" charset="0"/>
              <a:buChar char="•"/>
            </a:pPr>
            <a:r>
              <a:rPr lang="en-US" sz="2200"/>
              <a:t>They have complex conjugate</a:t>
            </a:r>
            <a:endParaRPr lang="en-US" sz="2200"/>
          </a:p>
          <a:p>
            <a:r>
              <a:rPr lang="en-US" sz="2200" b="1">
                <a:latin typeface="Arial" panose="020B0604020202020204" pitchFamily="34" charset="0"/>
                <a:cs typeface="Arial" panose="020B0604020202020204" pitchFamily="34" charset="0"/>
                <a:sym typeface="+mn-ea"/>
              </a:rPr>
              <a:t>   ⟨B|A</a:t>
            </a:r>
            <a:r>
              <a:rPr lang="en-US" sz="2200" b="1">
                <a:latin typeface="Arial" panose="020B0604020202020204" pitchFamily="34" charset="0"/>
                <a:cs typeface="Arial" panose="020B0604020202020204" pitchFamily="34" charset="0"/>
                <a:sym typeface="+mn-ea"/>
              </a:rPr>
              <a:t>⟩= ⟨A|B⟩*</a:t>
            </a:r>
            <a:r>
              <a:rPr lang="en-US" sz="2200">
                <a:sym typeface="+mn-ea"/>
              </a:rPr>
              <a:t> </a:t>
            </a:r>
            <a:endParaRPr lang="en-US" sz="2200">
              <a:sym typeface="+mn-ea"/>
            </a:endParaRPr>
          </a:p>
          <a:p>
            <a:endParaRPr lang="en-US" sz="2200">
              <a:sym typeface="+mn-ea"/>
            </a:endParaRPr>
          </a:p>
          <a:p>
            <a:pPr marL="342900" indent="-342900">
              <a:buFont typeface="Arial" panose="020B0604020202020204" pitchFamily="34" charset="0"/>
              <a:buChar char="•"/>
            </a:pPr>
            <a:r>
              <a:rPr lang="en-US" sz="2200"/>
              <a:t> </a:t>
            </a:r>
            <a:endParaRPr lang="en-US" sz="2200"/>
          </a:p>
          <a:p>
            <a:pPr marL="342900" indent="-342900">
              <a:buFont typeface="Arial" panose="020B0604020202020204" pitchFamily="34" charset="0"/>
              <a:buChar char="•"/>
            </a:pPr>
            <a:endParaRPr lang="en-US" sz="2200"/>
          </a:p>
          <a:p>
            <a:pPr marL="342900" indent="-342900">
              <a:buFont typeface="Arial" panose="020B0604020202020204" pitchFamily="34" charset="0"/>
              <a:buChar char="•"/>
            </a:pPr>
            <a:r>
              <a:rPr lang="en-US" sz="2200" b="1">
                <a:latin typeface="Arial" panose="020B0604020202020204" pitchFamily="34" charset="0"/>
                <a:cs typeface="Arial" panose="020B0604020202020204" pitchFamily="34" charset="0"/>
                <a:sym typeface="+mn-ea"/>
              </a:rPr>
              <a:t>|A⟩+ |B⟩= ⟨A| + ⟨B|</a:t>
            </a:r>
            <a:r>
              <a:rPr lang="en-US" sz="2200">
                <a:sym typeface="+mn-ea"/>
              </a:rPr>
              <a:t> </a:t>
            </a:r>
            <a:endParaRPr lang="en-US" sz="2200"/>
          </a:p>
        </p:txBody>
      </p:sp>
      <p:sp>
        <p:nvSpPr>
          <p:cNvPr id="11" name="Text Box 10"/>
          <p:cNvSpPr txBox="1"/>
          <p:nvPr/>
        </p:nvSpPr>
        <p:spPr>
          <a:xfrm>
            <a:off x="810260" y="5133340"/>
            <a:ext cx="2736215" cy="429895"/>
          </a:xfrm>
          <a:prstGeom prst="rect">
            <a:avLst/>
          </a:prstGeom>
          <a:noFill/>
        </p:spPr>
        <p:txBody>
          <a:bodyPr wrap="square" rtlCol="0">
            <a:spAutoFit/>
          </a:bodyPr>
          <a:p>
            <a:r>
              <a:rPr lang="en-US" sz="2200" b="1">
                <a:latin typeface="Arial" panose="020B0604020202020204" pitchFamily="34" charset="0"/>
                <a:cs typeface="Arial" panose="020B0604020202020204" pitchFamily="34" charset="0"/>
              </a:rPr>
              <a:t>z|A</a:t>
            </a:r>
            <a:r>
              <a:rPr lang="en-US" sz="2200" b="1">
                <a:latin typeface="Arial" panose="020B0604020202020204" pitchFamily="34" charset="0"/>
                <a:cs typeface="Arial" panose="020B0604020202020204" pitchFamily="34" charset="0"/>
                <a:sym typeface="+mn-ea"/>
              </a:rPr>
              <a:t>⟩= ⟨A|z*  </a:t>
            </a:r>
            <a:endParaRPr lang="en-US" sz="2200" b="1">
              <a:latin typeface="Arial" panose="020B0604020202020204" pitchFamily="34" charset="0"/>
              <a:cs typeface="Arial" panose="020B0604020202020204" pitchFamily="34" charset="0"/>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2"/>
          <p:cNvSpPr txBox="1">
            <a:spLocks noGrp="1"/>
          </p:cNvSpPr>
          <p:nvPr>
            <p:ph type="title"/>
          </p:nvPr>
        </p:nvSpPr>
        <p:spPr>
          <a:xfrm>
            <a:off x="161925" y="57785"/>
            <a:ext cx="8820150" cy="1130300"/>
          </a:xfrm>
          <a:prstGeom prst="rect">
            <a:avLst/>
          </a:prstGeom>
        </p:spPr>
        <p:txBody>
          <a:bodyPr vert="horz" wrap="square" lIns="0" tIns="78740" rIns="0" bIns="0" rtlCol="0">
            <a:spAutoFit/>
            <a:scene3d>
              <a:camera prst="orthographicFront"/>
              <a:lightRig rig="soft" dir="t">
                <a:rot lat="0" lon="0" rev="15600000"/>
              </a:lightRig>
            </a:scene3d>
            <a:sp3d extrusionH="57150" prstMaterial="softEdge">
              <a:bevelT w="25400" h="38100"/>
            </a:sp3d>
          </a:bodyPr>
          <a:lstStyle/>
          <a:p>
            <a:pPr marL="12700" marR="5080">
              <a:lnSpc>
                <a:spcPts val="4100"/>
              </a:lnSpc>
              <a:spcBef>
                <a:spcPts val="620"/>
              </a:spcBef>
            </a:pPr>
            <a:r>
              <a:rPr lang="en-US" altLang="en-IN" sz="3200" b="1" dirty="0" smtClean="0">
                <a:solidFill>
                  <a:schemeClr val="accent4"/>
                </a:solidFill>
                <a:effectLst/>
                <a:latin typeface="Arial" panose="020B0604020202020204" pitchFamily="34" charset="0"/>
                <a:cs typeface="Arial" panose="020B0604020202020204" pitchFamily="34" charset="0"/>
                <a:sym typeface="+mn-ea"/>
              </a:rPr>
              <a:t>Introduction to qubits and it's implementation techniques.</a:t>
            </a:r>
            <a:endParaRPr lang="en-US" altLang="en-IN" sz="3200" b="1" spc="-85" dirty="0" smtClean="0">
              <a:solidFill>
                <a:schemeClr val="accent4"/>
              </a:solidFill>
              <a:effectLst/>
              <a:latin typeface="Arial" panose="020B0604020202020204" pitchFamily="34" charset="0"/>
              <a:cs typeface="Arial" panose="020B0604020202020204" pitchFamily="34" charset="0"/>
              <a:sym typeface="+mn-ea"/>
            </a:endParaRPr>
          </a:p>
        </p:txBody>
      </p:sp>
      <p:sp>
        <p:nvSpPr>
          <p:cNvPr id="5" name="object 3"/>
          <p:cNvSpPr/>
          <p:nvPr/>
        </p:nvSpPr>
        <p:spPr>
          <a:xfrm>
            <a:off x="1078865" y="3239770"/>
            <a:ext cx="4328160" cy="2742565"/>
          </a:xfrm>
          <a:prstGeom prst="rect">
            <a:avLst/>
          </a:prstGeom>
          <a:blipFill>
            <a:blip r:embed="rId1" cstate="print"/>
            <a:stretch>
              <a:fillRect/>
            </a:stretch>
          </a:blipFill>
        </p:spPr>
        <p:txBody>
          <a:bodyPr wrap="square" lIns="0" tIns="0" rIns="0" bIns="0" rtlCol="0"/>
          <a:lstStyle/>
          <a:p>
            <a:endParaRPr>
              <a:solidFill>
                <a:schemeClr val="tx1"/>
              </a:solidFill>
            </a:endParaRPr>
          </a:p>
        </p:txBody>
      </p:sp>
      <p:sp>
        <p:nvSpPr>
          <p:cNvPr id="6" name="object 4"/>
          <p:cNvSpPr txBox="1"/>
          <p:nvPr/>
        </p:nvSpPr>
        <p:spPr>
          <a:xfrm>
            <a:off x="44752" y="1679447"/>
            <a:ext cx="2465705" cy="314960"/>
          </a:xfrm>
          <a:prstGeom prst="rect">
            <a:avLst/>
          </a:prstGeom>
        </p:spPr>
        <p:txBody>
          <a:bodyPr vert="horz" wrap="square" lIns="0" tIns="12700" rIns="0" bIns="0" rtlCol="0">
            <a:spAutoFit/>
          </a:bodyPr>
          <a:lstStyle/>
          <a:p>
            <a:pPr marL="12700">
              <a:lnSpc>
                <a:spcPct val="100000"/>
              </a:lnSpc>
              <a:spcBef>
                <a:spcPts val="100"/>
              </a:spcBef>
            </a:pPr>
            <a:r>
              <a:rPr sz="1900" spc="-45" dirty="0">
                <a:solidFill>
                  <a:schemeClr val="tx1"/>
                </a:solidFill>
                <a:latin typeface="Lucida Sans"/>
                <a:cs typeface="Lucida Sans"/>
              </a:rPr>
              <a:t>Microwave</a:t>
            </a:r>
            <a:r>
              <a:rPr sz="1900" spc="-180" dirty="0">
                <a:solidFill>
                  <a:schemeClr val="tx1"/>
                </a:solidFill>
                <a:latin typeface="Lucida Sans"/>
                <a:cs typeface="Lucida Sans"/>
              </a:rPr>
              <a:t> </a:t>
            </a:r>
            <a:r>
              <a:rPr sz="1900" spc="-50" dirty="0">
                <a:solidFill>
                  <a:schemeClr val="tx1"/>
                </a:solidFill>
                <a:latin typeface="Lucida Sans"/>
                <a:cs typeface="Lucida Sans"/>
              </a:rPr>
              <a:t>electronics</a:t>
            </a:r>
            <a:endParaRPr sz="1900" spc="-50" dirty="0">
              <a:solidFill>
                <a:schemeClr val="tx1"/>
              </a:solidFill>
              <a:latin typeface="Lucida Sans"/>
              <a:cs typeface="Lucida Sans"/>
            </a:endParaRPr>
          </a:p>
        </p:txBody>
      </p:sp>
      <p:sp>
        <p:nvSpPr>
          <p:cNvPr id="7" name="object 5"/>
          <p:cNvSpPr/>
          <p:nvPr/>
        </p:nvSpPr>
        <p:spPr>
          <a:xfrm>
            <a:off x="44576" y="2078863"/>
            <a:ext cx="2069592" cy="2755391"/>
          </a:xfrm>
          <a:prstGeom prst="rect">
            <a:avLst/>
          </a:prstGeom>
          <a:blipFill>
            <a:blip r:embed="rId2" cstate="print"/>
            <a:stretch>
              <a:fillRect/>
            </a:stretch>
          </a:blipFill>
        </p:spPr>
        <p:txBody>
          <a:bodyPr wrap="square" lIns="0" tIns="0" rIns="0" bIns="0" rtlCol="0"/>
          <a:lstStyle/>
          <a:p>
            <a:endParaRPr>
              <a:solidFill>
                <a:schemeClr val="tx1"/>
              </a:solidFill>
            </a:endParaRPr>
          </a:p>
        </p:txBody>
      </p:sp>
      <p:sp>
        <p:nvSpPr>
          <p:cNvPr id="9" name="object 7"/>
          <p:cNvSpPr/>
          <p:nvPr/>
        </p:nvSpPr>
        <p:spPr>
          <a:xfrm>
            <a:off x="6805930" y="1188085"/>
            <a:ext cx="2125980" cy="3283585"/>
          </a:xfrm>
          <a:prstGeom prst="rect">
            <a:avLst/>
          </a:prstGeom>
          <a:blipFill>
            <a:blip r:embed="rId3" cstate="print"/>
            <a:stretch>
              <a:fillRect/>
            </a:stretch>
          </a:blipFill>
        </p:spPr>
        <p:txBody>
          <a:bodyPr wrap="square" lIns="0" tIns="0" rIns="0" bIns="0" rtlCol="0"/>
          <a:lstStyle/>
          <a:p>
            <a:endParaRPr>
              <a:solidFill>
                <a:schemeClr val="tx1"/>
              </a:solidFill>
            </a:endParaRPr>
          </a:p>
        </p:txBody>
      </p:sp>
      <p:sp>
        <p:nvSpPr>
          <p:cNvPr id="10" name="object 8"/>
          <p:cNvSpPr/>
          <p:nvPr/>
        </p:nvSpPr>
        <p:spPr>
          <a:xfrm>
            <a:off x="6805295" y="1190625"/>
            <a:ext cx="2132965" cy="3285490"/>
          </a:xfrm>
          <a:custGeom>
            <a:avLst/>
            <a:gdLst/>
            <a:ahLst/>
            <a:cxnLst/>
            <a:rect l="l" t="t" r="r" b="b"/>
            <a:pathLst>
              <a:path w="3006725" h="4661535">
                <a:moveTo>
                  <a:pt x="0" y="4661090"/>
                </a:moveTo>
                <a:lnTo>
                  <a:pt x="3006255" y="4661090"/>
                </a:lnTo>
                <a:lnTo>
                  <a:pt x="3006255" y="0"/>
                </a:lnTo>
                <a:lnTo>
                  <a:pt x="0" y="0"/>
                </a:lnTo>
                <a:lnTo>
                  <a:pt x="0" y="4661090"/>
                </a:lnTo>
                <a:close/>
              </a:path>
            </a:pathLst>
          </a:custGeom>
          <a:ln w="12700">
            <a:solidFill>
              <a:srgbClr val="545454"/>
            </a:solidFill>
          </a:ln>
        </p:spPr>
        <p:txBody>
          <a:bodyPr wrap="square" lIns="0" tIns="0" rIns="0" bIns="0" rtlCol="0"/>
          <a:lstStyle/>
          <a:p>
            <a:endParaRPr>
              <a:solidFill>
                <a:schemeClr val="tx1"/>
              </a:solidFill>
            </a:endParaRPr>
          </a:p>
        </p:txBody>
      </p:sp>
      <p:sp>
        <p:nvSpPr>
          <p:cNvPr id="11" name="object 9"/>
          <p:cNvSpPr txBox="1"/>
          <p:nvPr/>
        </p:nvSpPr>
        <p:spPr>
          <a:xfrm>
            <a:off x="5800699" y="1791716"/>
            <a:ext cx="325755" cy="314960"/>
          </a:xfrm>
          <a:prstGeom prst="rect">
            <a:avLst/>
          </a:prstGeom>
        </p:spPr>
        <p:txBody>
          <a:bodyPr vert="horz" wrap="square" lIns="0" tIns="12700" rIns="0" bIns="0" rtlCol="0">
            <a:spAutoFit/>
          </a:bodyPr>
          <a:lstStyle/>
          <a:p>
            <a:pPr marL="12700">
              <a:lnSpc>
                <a:spcPct val="100000"/>
              </a:lnSpc>
              <a:spcBef>
                <a:spcPts val="100"/>
              </a:spcBef>
            </a:pPr>
            <a:r>
              <a:rPr sz="1900" spc="-40" dirty="0">
                <a:solidFill>
                  <a:schemeClr val="tx1"/>
                </a:solidFill>
                <a:latin typeface="Lucida Sans"/>
                <a:cs typeface="Lucida Sans"/>
              </a:rPr>
              <a:t>3K</a:t>
            </a:r>
            <a:endParaRPr sz="1900" spc="-40" dirty="0">
              <a:solidFill>
                <a:schemeClr val="tx1"/>
              </a:solidFill>
              <a:latin typeface="Lucida Sans"/>
              <a:cs typeface="Lucida Sans"/>
            </a:endParaRPr>
          </a:p>
        </p:txBody>
      </p:sp>
      <p:sp>
        <p:nvSpPr>
          <p:cNvPr id="12" name="object 10"/>
          <p:cNvSpPr/>
          <p:nvPr/>
        </p:nvSpPr>
        <p:spPr>
          <a:xfrm>
            <a:off x="6187910" y="2012060"/>
            <a:ext cx="550545" cy="0"/>
          </a:xfrm>
          <a:custGeom>
            <a:avLst/>
            <a:gdLst/>
            <a:ahLst/>
            <a:cxnLst/>
            <a:rect l="l" t="t" r="r" b="b"/>
            <a:pathLst>
              <a:path w="550545">
                <a:moveTo>
                  <a:pt x="0" y="0"/>
                </a:moveTo>
                <a:lnTo>
                  <a:pt x="550443" y="0"/>
                </a:lnTo>
              </a:path>
            </a:pathLst>
          </a:custGeom>
          <a:ln w="25400">
            <a:solidFill>
              <a:srgbClr val="545454"/>
            </a:solidFill>
          </a:ln>
        </p:spPr>
        <p:txBody>
          <a:bodyPr wrap="square" lIns="0" tIns="0" rIns="0" bIns="0" rtlCol="0"/>
          <a:lstStyle/>
          <a:p>
            <a:endParaRPr>
              <a:solidFill>
                <a:schemeClr val="tx1"/>
              </a:solidFill>
            </a:endParaRPr>
          </a:p>
        </p:txBody>
      </p:sp>
      <p:sp>
        <p:nvSpPr>
          <p:cNvPr id="13" name="object 11"/>
          <p:cNvSpPr txBox="1"/>
          <p:nvPr/>
        </p:nvSpPr>
        <p:spPr>
          <a:xfrm>
            <a:off x="5587974" y="2812795"/>
            <a:ext cx="538480" cy="314960"/>
          </a:xfrm>
          <a:prstGeom prst="rect">
            <a:avLst/>
          </a:prstGeom>
        </p:spPr>
        <p:txBody>
          <a:bodyPr vert="horz" wrap="square" lIns="0" tIns="12700" rIns="0" bIns="0" rtlCol="0">
            <a:spAutoFit/>
          </a:bodyPr>
          <a:lstStyle/>
          <a:p>
            <a:pPr marL="12700">
              <a:lnSpc>
                <a:spcPct val="100000"/>
              </a:lnSpc>
              <a:spcBef>
                <a:spcPts val="100"/>
              </a:spcBef>
            </a:pPr>
            <a:r>
              <a:rPr sz="1900" spc="-90" dirty="0">
                <a:solidFill>
                  <a:schemeClr val="tx1"/>
                </a:solidFill>
                <a:latin typeface="Lucida Sans"/>
                <a:cs typeface="Lucida Sans"/>
              </a:rPr>
              <a:t>0</a:t>
            </a:r>
            <a:r>
              <a:rPr sz="1900" spc="-45" dirty="0">
                <a:solidFill>
                  <a:schemeClr val="tx1"/>
                </a:solidFill>
                <a:latin typeface="Lucida Sans"/>
                <a:cs typeface="Lucida Sans"/>
              </a:rPr>
              <a:t>.</a:t>
            </a:r>
            <a:r>
              <a:rPr sz="1900" spc="-55" dirty="0">
                <a:solidFill>
                  <a:schemeClr val="tx1"/>
                </a:solidFill>
                <a:latin typeface="Lucida Sans"/>
                <a:cs typeface="Lucida Sans"/>
              </a:rPr>
              <a:t>9</a:t>
            </a:r>
            <a:r>
              <a:rPr sz="1900" spc="-30" dirty="0">
                <a:solidFill>
                  <a:schemeClr val="tx1"/>
                </a:solidFill>
                <a:latin typeface="Lucida Sans"/>
                <a:cs typeface="Lucida Sans"/>
              </a:rPr>
              <a:t>K</a:t>
            </a:r>
            <a:endParaRPr sz="1900" spc="-30" dirty="0">
              <a:solidFill>
                <a:schemeClr val="tx1"/>
              </a:solidFill>
              <a:latin typeface="Lucida Sans"/>
              <a:cs typeface="Lucida Sans"/>
            </a:endParaRPr>
          </a:p>
        </p:txBody>
      </p:sp>
      <p:sp>
        <p:nvSpPr>
          <p:cNvPr id="14" name="object 12"/>
          <p:cNvSpPr/>
          <p:nvPr/>
        </p:nvSpPr>
        <p:spPr>
          <a:xfrm>
            <a:off x="6187910" y="3032912"/>
            <a:ext cx="550545" cy="0"/>
          </a:xfrm>
          <a:custGeom>
            <a:avLst/>
            <a:gdLst/>
            <a:ahLst/>
            <a:cxnLst/>
            <a:rect l="l" t="t" r="r" b="b"/>
            <a:pathLst>
              <a:path w="550545">
                <a:moveTo>
                  <a:pt x="0" y="0"/>
                </a:moveTo>
                <a:lnTo>
                  <a:pt x="550443" y="0"/>
                </a:lnTo>
              </a:path>
            </a:pathLst>
          </a:custGeom>
          <a:ln w="25400">
            <a:solidFill>
              <a:srgbClr val="545454"/>
            </a:solidFill>
          </a:ln>
        </p:spPr>
        <p:txBody>
          <a:bodyPr wrap="square" lIns="0" tIns="0" rIns="0" bIns="0" rtlCol="0"/>
          <a:lstStyle/>
          <a:p>
            <a:endParaRPr>
              <a:solidFill>
                <a:schemeClr val="tx1"/>
              </a:solidFill>
            </a:endParaRPr>
          </a:p>
        </p:txBody>
      </p:sp>
      <p:sp>
        <p:nvSpPr>
          <p:cNvPr id="15" name="object 13"/>
          <p:cNvSpPr/>
          <p:nvPr/>
        </p:nvSpPr>
        <p:spPr>
          <a:xfrm>
            <a:off x="6187910" y="3520046"/>
            <a:ext cx="550545" cy="0"/>
          </a:xfrm>
          <a:custGeom>
            <a:avLst/>
            <a:gdLst/>
            <a:ahLst/>
            <a:cxnLst/>
            <a:rect l="l" t="t" r="r" b="b"/>
            <a:pathLst>
              <a:path w="550545">
                <a:moveTo>
                  <a:pt x="0" y="0"/>
                </a:moveTo>
                <a:lnTo>
                  <a:pt x="550443" y="0"/>
                </a:lnTo>
              </a:path>
            </a:pathLst>
          </a:custGeom>
          <a:ln w="25400">
            <a:solidFill>
              <a:srgbClr val="545454"/>
            </a:solidFill>
          </a:ln>
        </p:spPr>
        <p:txBody>
          <a:bodyPr wrap="square" lIns="0" tIns="0" rIns="0" bIns="0" rtlCol="0"/>
          <a:lstStyle/>
          <a:p>
            <a:endParaRPr>
              <a:solidFill>
                <a:schemeClr val="tx1"/>
              </a:solidFill>
            </a:endParaRPr>
          </a:p>
        </p:txBody>
      </p:sp>
      <p:sp>
        <p:nvSpPr>
          <p:cNvPr id="16" name="object 14"/>
          <p:cNvSpPr txBox="1"/>
          <p:nvPr/>
        </p:nvSpPr>
        <p:spPr>
          <a:xfrm>
            <a:off x="5296916" y="3330955"/>
            <a:ext cx="830580" cy="1232535"/>
          </a:xfrm>
          <a:prstGeom prst="rect">
            <a:avLst/>
          </a:prstGeom>
        </p:spPr>
        <p:txBody>
          <a:bodyPr vert="horz" wrap="square" lIns="0" tIns="12700" rIns="0" bIns="0" rtlCol="0">
            <a:spAutoFit/>
          </a:bodyPr>
          <a:lstStyle/>
          <a:p>
            <a:pPr marR="5715" algn="r">
              <a:lnSpc>
                <a:spcPct val="100000"/>
              </a:lnSpc>
              <a:spcBef>
                <a:spcPts val="100"/>
              </a:spcBef>
            </a:pPr>
            <a:r>
              <a:rPr sz="1900" spc="-90" dirty="0">
                <a:solidFill>
                  <a:schemeClr val="tx1"/>
                </a:solidFill>
                <a:latin typeface="Lucida Sans"/>
                <a:cs typeface="Lucida Sans"/>
              </a:rPr>
              <a:t>0</a:t>
            </a:r>
            <a:r>
              <a:rPr sz="1900" spc="-45" dirty="0">
                <a:solidFill>
                  <a:schemeClr val="tx1"/>
                </a:solidFill>
                <a:latin typeface="Lucida Sans"/>
                <a:cs typeface="Lucida Sans"/>
              </a:rPr>
              <a:t>.</a:t>
            </a:r>
            <a:r>
              <a:rPr sz="1900" spc="-55" dirty="0">
                <a:solidFill>
                  <a:schemeClr val="tx1"/>
                </a:solidFill>
                <a:latin typeface="Lucida Sans"/>
                <a:cs typeface="Lucida Sans"/>
              </a:rPr>
              <a:t>1</a:t>
            </a:r>
            <a:r>
              <a:rPr sz="1900" spc="-30" dirty="0">
                <a:solidFill>
                  <a:schemeClr val="tx1"/>
                </a:solidFill>
                <a:latin typeface="Lucida Sans"/>
                <a:cs typeface="Lucida Sans"/>
              </a:rPr>
              <a:t>K</a:t>
            </a:r>
            <a:endParaRPr sz="1900">
              <a:solidFill>
                <a:schemeClr val="tx1"/>
              </a:solidFill>
              <a:latin typeface="Lucida Sans"/>
              <a:cs typeface="Lucida Sans"/>
            </a:endParaRPr>
          </a:p>
          <a:p>
            <a:pPr>
              <a:lnSpc>
                <a:spcPct val="100000"/>
              </a:lnSpc>
            </a:pPr>
            <a:endParaRPr sz="1900">
              <a:solidFill>
                <a:schemeClr val="tx1"/>
              </a:solidFill>
              <a:latin typeface="Times New Roman" panose="02020603050405020304"/>
              <a:cs typeface="Times New Roman" panose="02020603050405020304"/>
            </a:endParaRPr>
          </a:p>
          <a:p>
            <a:pPr>
              <a:lnSpc>
                <a:spcPct val="100000"/>
              </a:lnSpc>
              <a:spcBef>
                <a:spcPts val="35"/>
              </a:spcBef>
            </a:pPr>
            <a:endParaRPr sz="2200">
              <a:solidFill>
                <a:schemeClr val="tx1"/>
              </a:solidFill>
              <a:latin typeface="Times New Roman" panose="02020603050405020304"/>
              <a:cs typeface="Times New Roman" panose="02020603050405020304"/>
            </a:endParaRPr>
          </a:p>
          <a:p>
            <a:pPr marR="5080" algn="r">
              <a:lnSpc>
                <a:spcPct val="100000"/>
              </a:lnSpc>
            </a:pPr>
            <a:r>
              <a:rPr sz="1900" spc="-45" dirty="0">
                <a:solidFill>
                  <a:schemeClr val="tx1"/>
                </a:solidFill>
                <a:latin typeface="Lucida Sans"/>
                <a:cs typeface="Lucida Sans"/>
              </a:rPr>
              <a:t>.</a:t>
            </a:r>
            <a:r>
              <a:rPr sz="1900" spc="-55" dirty="0">
                <a:solidFill>
                  <a:schemeClr val="tx1"/>
                </a:solidFill>
                <a:latin typeface="Lucida Sans"/>
                <a:cs typeface="Lucida Sans"/>
              </a:rPr>
              <a:t>015</a:t>
            </a:r>
            <a:r>
              <a:rPr sz="1900" spc="-30" dirty="0">
                <a:solidFill>
                  <a:schemeClr val="tx1"/>
                </a:solidFill>
                <a:latin typeface="Lucida Sans"/>
                <a:cs typeface="Lucida Sans"/>
              </a:rPr>
              <a:t>K</a:t>
            </a:r>
            <a:endParaRPr sz="1900" spc="-30" dirty="0">
              <a:solidFill>
                <a:schemeClr val="tx1"/>
              </a:solidFill>
              <a:latin typeface="Lucida Sans"/>
              <a:cs typeface="Lucida Sans"/>
            </a:endParaRPr>
          </a:p>
        </p:txBody>
      </p:sp>
      <p:sp>
        <p:nvSpPr>
          <p:cNvPr id="17" name="object 15"/>
          <p:cNvSpPr/>
          <p:nvPr/>
        </p:nvSpPr>
        <p:spPr>
          <a:xfrm>
            <a:off x="6187910" y="4443031"/>
            <a:ext cx="550545" cy="0"/>
          </a:xfrm>
          <a:custGeom>
            <a:avLst/>
            <a:gdLst/>
            <a:ahLst/>
            <a:cxnLst/>
            <a:rect l="l" t="t" r="r" b="b"/>
            <a:pathLst>
              <a:path w="550545">
                <a:moveTo>
                  <a:pt x="0" y="0"/>
                </a:moveTo>
                <a:lnTo>
                  <a:pt x="550443" y="0"/>
                </a:lnTo>
              </a:path>
            </a:pathLst>
          </a:custGeom>
          <a:ln w="25400">
            <a:solidFill>
              <a:srgbClr val="545454"/>
            </a:solidFill>
          </a:ln>
        </p:spPr>
        <p:txBody>
          <a:bodyPr wrap="square" lIns="0" tIns="0" rIns="0" bIns="0" rtlCol="0"/>
          <a:lstStyle/>
          <a:p>
            <a:endParaRPr>
              <a:solidFill>
                <a:schemeClr val="tx1"/>
              </a:solidFill>
            </a:endParaRPr>
          </a:p>
        </p:txBody>
      </p:sp>
      <p:sp>
        <p:nvSpPr>
          <p:cNvPr id="18" name="object 16"/>
          <p:cNvSpPr txBox="1"/>
          <p:nvPr/>
        </p:nvSpPr>
        <p:spPr>
          <a:xfrm>
            <a:off x="5654649" y="1146683"/>
            <a:ext cx="471805" cy="314960"/>
          </a:xfrm>
          <a:prstGeom prst="rect">
            <a:avLst/>
          </a:prstGeom>
        </p:spPr>
        <p:txBody>
          <a:bodyPr vert="horz" wrap="square" lIns="0" tIns="12700" rIns="0" bIns="0" rtlCol="0">
            <a:spAutoFit/>
          </a:bodyPr>
          <a:lstStyle/>
          <a:p>
            <a:pPr marL="12700">
              <a:lnSpc>
                <a:spcPct val="100000"/>
              </a:lnSpc>
              <a:spcBef>
                <a:spcPts val="100"/>
              </a:spcBef>
            </a:pPr>
            <a:r>
              <a:rPr sz="1900" spc="-45" dirty="0">
                <a:solidFill>
                  <a:schemeClr val="tx1"/>
                </a:solidFill>
                <a:latin typeface="Lucida Sans"/>
                <a:cs typeface="Lucida Sans"/>
              </a:rPr>
              <a:t>40K</a:t>
            </a:r>
            <a:endParaRPr sz="1900" spc="-45" dirty="0">
              <a:solidFill>
                <a:schemeClr val="tx1"/>
              </a:solidFill>
              <a:latin typeface="Lucida Sans"/>
              <a:cs typeface="Lucida Sans"/>
            </a:endParaRPr>
          </a:p>
        </p:txBody>
      </p:sp>
      <p:sp>
        <p:nvSpPr>
          <p:cNvPr id="19" name="object 17"/>
          <p:cNvSpPr/>
          <p:nvPr/>
        </p:nvSpPr>
        <p:spPr>
          <a:xfrm>
            <a:off x="6187910" y="1304239"/>
            <a:ext cx="550545" cy="0"/>
          </a:xfrm>
          <a:custGeom>
            <a:avLst/>
            <a:gdLst/>
            <a:ahLst/>
            <a:cxnLst/>
            <a:rect l="l" t="t" r="r" b="b"/>
            <a:pathLst>
              <a:path w="550545">
                <a:moveTo>
                  <a:pt x="0" y="0"/>
                </a:moveTo>
                <a:lnTo>
                  <a:pt x="550443" y="0"/>
                </a:lnTo>
              </a:path>
            </a:pathLst>
          </a:custGeom>
          <a:ln w="25400">
            <a:solidFill>
              <a:srgbClr val="545454"/>
            </a:solidFill>
          </a:ln>
        </p:spPr>
        <p:txBody>
          <a:bodyPr wrap="square" lIns="0" tIns="0" rIns="0" bIns="0" rtlCol="0"/>
          <a:lstStyle/>
          <a:p>
            <a:endParaRPr>
              <a:solidFill>
                <a:schemeClr val="tx1"/>
              </a:solidFill>
            </a:endParaRPr>
          </a:p>
        </p:txBody>
      </p:sp>
      <p:sp>
        <p:nvSpPr>
          <p:cNvPr id="28" name="object 26"/>
          <p:cNvSpPr txBox="1"/>
          <p:nvPr/>
        </p:nvSpPr>
        <p:spPr>
          <a:xfrm>
            <a:off x="3257423" y="1462025"/>
            <a:ext cx="2183765" cy="1101725"/>
          </a:xfrm>
          <a:prstGeom prst="rect">
            <a:avLst/>
          </a:prstGeom>
        </p:spPr>
        <p:txBody>
          <a:bodyPr vert="horz" wrap="square" lIns="0" tIns="40005" rIns="0" bIns="0" rtlCol="0">
            <a:spAutoFit/>
          </a:bodyPr>
          <a:lstStyle/>
          <a:p>
            <a:pPr marL="38100" marR="30480">
              <a:lnSpc>
                <a:spcPct val="91000"/>
              </a:lnSpc>
              <a:spcBef>
                <a:spcPts val="315"/>
              </a:spcBef>
            </a:pPr>
            <a:r>
              <a:rPr sz="1900" spc="-65" dirty="0">
                <a:solidFill>
                  <a:schemeClr val="tx1"/>
                </a:solidFill>
                <a:latin typeface="Lucida Sans"/>
                <a:cs typeface="Lucida Sans"/>
              </a:rPr>
              <a:t>Refrigerator </a:t>
            </a:r>
            <a:r>
              <a:rPr sz="1900" spc="-75" dirty="0">
                <a:solidFill>
                  <a:schemeClr val="tx1"/>
                </a:solidFill>
                <a:latin typeface="Lucida Sans"/>
                <a:cs typeface="Lucida Sans"/>
              </a:rPr>
              <a:t>to</a:t>
            </a:r>
            <a:r>
              <a:rPr sz="1900" spc="-260" dirty="0">
                <a:solidFill>
                  <a:schemeClr val="tx1"/>
                </a:solidFill>
                <a:latin typeface="Lucida Sans"/>
                <a:cs typeface="Lucida Sans"/>
              </a:rPr>
              <a:t> </a:t>
            </a:r>
            <a:r>
              <a:rPr sz="1900" spc="-60" dirty="0">
                <a:solidFill>
                  <a:schemeClr val="tx1"/>
                </a:solidFill>
                <a:latin typeface="Lucida Sans"/>
                <a:cs typeface="Lucida Sans"/>
              </a:rPr>
              <a:t>cool  </a:t>
            </a:r>
            <a:r>
              <a:rPr sz="1900" spc="-70" dirty="0">
                <a:solidFill>
                  <a:schemeClr val="tx1"/>
                </a:solidFill>
                <a:latin typeface="Lucida Sans"/>
                <a:cs typeface="Lucida Sans"/>
              </a:rPr>
              <a:t>qubits </a:t>
            </a:r>
            <a:r>
              <a:rPr sz="1900" spc="-75" dirty="0">
                <a:solidFill>
                  <a:schemeClr val="tx1"/>
                </a:solidFill>
                <a:latin typeface="Lucida Sans"/>
                <a:cs typeface="Lucida Sans"/>
              </a:rPr>
              <a:t>to </a:t>
            </a:r>
            <a:r>
              <a:rPr sz="1900" spc="-60" dirty="0">
                <a:solidFill>
                  <a:schemeClr val="tx1"/>
                </a:solidFill>
                <a:latin typeface="Lucida Sans"/>
                <a:cs typeface="Lucida Sans"/>
              </a:rPr>
              <a:t>10 </a:t>
            </a:r>
            <a:r>
              <a:rPr sz="1900" spc="140" dirty="0">
                <a:solidFill>
                  <a:schemeClr val="tx1"/>
                </a:solidFill>
                <a:latin typeface="Lucida Sans"/>
                <a:cs typeface="Lucida Sans"/>
              </a:rPr>
              <a:t>- </a:t>
            </a:r>
            <a:r>
              <a:rPr sz="1900" spc="-55" dirty="0">
                <a:solidFill>
                  <a:schemeClr val="tx1"/>
                </a:solidFill>
                <a:latin typeface="Lucida Sans"/>
                <a:cs typeface="Lucida Sans"/>
              </a:rPr>
              <a:t>15  </a:t>
            </a:r>
            <a:r>
              <a:rPr sz="1900" spc="-70" dirty="0">
                <a:solidFill>
                  <a:schemeClr val="tx1"/>
                </a:solidFill>
                <a:latin typeface="Lucida Sans"/>
                <a:cs typeface="Lucida Sans"/>
              </a:rPr>
              <a:t>mK </a:t>
            </a:r>
            <a:r>
              <a:rPr sz="1900" spc="-55" dirty="0">
                <a:solidFill>
                  <a:schemeClr val="tx1"/>
                </a:solidFill>
                <a:latin typeface="Lucida Sans"/>
                <a:cs typeface="Lucida Sans"/>
              </a:rPr>
              <a:t>with </a:t>
            </a:r>
            <a:r>
              <a:rPr sz="1900" spc="-35" dirty="0">
                <a:solidFill>
                  <a:schemeClr val="tx1"/>
                </a:solidFill>
                <a:latin typeface="Lucida Sans"/>
                <a:cs typeface="Lucida Sans"/>
              </a:rPr>
              <a:t>a </a:t>
            </a:r>
            <a:r>
              <a:rPr sz="1900" spc="-90" dirty="0">
                <a:solidFill>
                  <a:schemeClr val="tx1"/>
                </a:solidFill>
                <a:latin typeface="Lucida Sans"/>
                <a:cs typeface="Lucida Sans"/>
              </a:rPr>
              <a:t>mixture  of </a:t>
            </a:r>
            <a:r>
              <a:rPr sz="1950" spc="-60" baseline="26000" dirty="0">
                <a:solidFill>
                  <a:schemeClr val="tx1"/>
                </a:solidFill>
                <a:latin typeface="Lucida Sans"/>
                <a:cs typeface="Lucida Sans"/>
              </a:rPr>
              <a:t>3</a:t>
            </a:r>
            <a:r>
              <a:rPr sz="1900" spc="-40" dirty="0">
                <a:solidFill>
                  <a:schemeClr val="tx1"/>
                </a:solidFill>
                <a:latin typeface="Lucida Sans"/>
                <a:cs typeface="Lucida Sans"/>
              </a:rPr>
              <a:t>He </a:t>
            </a:r>
            <a:r>
              <a:rPr sz="1900" spc="-75" dirty="0">
                <a:solidFill>
                  <a:schemeClr val="tx1"/>
                </a:solidFill>
                <a:latin typeface="Lucida Sans"/>
                <a:cs typeface="Lucida Sans"/>
              </a:rPr>
              <a:t>and</a:t>
            </a:r>
            <a:r>
              <a:rPr sz="1900" spc="-325" dirty="0">
                <a:solidFill>
                  <a:schemeClr val="tx1"/>
                </a:solidFill>
                <a:latin typeface="Lucida Sans"/>
                <a:cs typeface="Lucida Sans"/>
              </a:rPr>
              <a:t> </a:t>
            </a:r>
            <a:r>
              <a:rPr sz="1950" spc="-52" baseline="26000" dirty="0">
                <a:solidFill>
                  <a:schemeClr val="tx1"/>
                </a:solidFill>
                <a:latin typeface="Lucida Sans"/>
                <a:cs typeface="Lucida Sans"/>
              </a:rPr>
              <a:t>4</a:t>
            </a:r>
            <a:r>
              <a:rPr sz="1900" spc="-35" dirty="0">
                <a:solidFill>
                  <a:schemeClr val="tx1"/>
                </a:solidFill>
                <a:latin typeface="Lucida Sans"/>
                <a:cs typeface="Lucida Sans"/>
              </a:rPr>
              <a:t>He</a:t>
            </a:r>
            <a:endParaRPr sz="1900" spc="-35" dirty="0">
              <a:solidFill>
                <a:schemeClr val="tx1"/>
              </a:solidFill>
              <a:latin typeface="Lucida Sans"/>
              <a:cs typeface="Lucida Sans"/>
            </a:endParaRPr>
          </a:p>
        </p:txBody>
      </p:sp>
      <p:sp>
        <p:nvSpPr>
          <p:cNvPr id="34" name="object 32"/>
          <p:cNvSpPr/>
          <p:nvPr/>
        </p:nvSpPr>
        <p:spPr>
          <a:xfrm flipV="1">
            <a:off x="4947920" y="3949065"/>
            <a:ext cx="1857375" cy="251460"/>
          </a:xfrm>
          <a:custGeom>
            <a:avLst/>
            <a:gdLst/>
            <a:ahLst/>
            <a:cxnLst/>
            <a:rect l="l" t="t" r="r" b="b"/>
            <a:pathLst>
              <a:path w="1565909" h="127000">
                <a:moveTo>
                  <a:pt x="127000" y="0"/>
                </a:moveTo>
                <a:lnTo>
                  <a:pt x="0" y="63500"/>
                </a:lnTo>
                <a:lnTo>
                  <a:pt x="127000" y="127000"/>
                </a:lnTo>
                <a:lnTo>
                  <a:pt x="127000" y="76200"/>
                </a:lnTo>
                <a:lnTo>
                  <a:pt x="114300" y="76200"/>
                </a:lnTo>
                <a:lnTo>
                  <a:pt x="114300" y="50800"/>
                </a:lnTo>
                <a:lnTo>
                  <a:pt x="127000" y="50800"/>
                </a:lnTo>
                <a:lnTo>
                  <a:pt x="127000" y="0"/>
                </a:lnTo>
                <a:close/>
              </a:path>
              <a:path w="1565909" h="127000">
                <a:moveTo>
                  <a:pt x="127000" y="50800"/>
                </a:moveTo>
                <a:lnTo>
                  <a:pt x="114300" y="50800"/>
                </a:lnTo>
                <a:lnTo>
                  <a:pt x="114300" y="76200"/>
                </a:lnTo>
                <a:lnTo>
                  <a:pt x="127000" y="76200"/>
                </a:lnTo>
                <a:lnTo>
                  <a:pt x="127000" y="50800"/>
                </a:lnTo>
                <a:close/>
              </a:path>
              <a:path w="1565909" h="127000">
                <a:moveTo>
                  <a:pt x="1565617" y="50800"/>
                </a:moveTo>
                <a:lnTo>
                  <a:pt x="127000" y="50800"/>
                </a:lnTo>
                <a:lnTo>
                  <a:pt x="127000" y="76200"/>
                </a:lnTo>
                <a:lnTo>
                  <a:pt x="1565617" y="76200"/>
                </a:lnTo>
                <a:lnTo>
                  <a:pt x="1565617" y="50800"/>
                </a:lnTo>
                <a:close/>
              </a:path>
            </a:pathLst>
          </a:custGeom>
          <a:solidFill>
            <a:srgbClr val="545454"/>
          </a:solidFill>
        </p:spPr>
        <p:txBody>
          <a:bodyPr wrap="square" lIns="0" tIns="0" rIns="0" bIns="0" rtlCol="0"/>
          <a:lstStyle/>
          <a:p>
            <a:endParaRPr>
              <a:solidFill>
                <a:schemeClr val="tx1"/>
              </a:solidFill>
            </a:endParaRPr>
          </a:p>
        </p:txBody>
      </p:sp>
      <p:sp>
        <p:nvSpPr>
          <p:cNvPr id="35" name="object 33"/>
          <p:cNvSpPr/>
          <p:nvPr/>
        </p:nvSpPr>
        <p:spPr>
          <a:xfrm>
            <a:off x="2636520" y="4471415"/>
            <a:ext cx="1313688" cy="362712"/>
          </a:xfrm>
          <a:prstGeom prst="rect">
            <a:avLst/>
          </a:prstGeom>
          <a:blipFill>
            <a:blip r:embed="rId4" cstate="print"/>
            <a:stretch>
              <a:fillRect/>
            </a:stretch>
          </a:blipFill>
        </p:spPr>
        <p:txBody>
          <a:bodyPr wrap="square" lIns="0" tIns="0" rIns="0" bIns="0" rtlCol="0"/>
          <a:lstStyle/>
          <a:p>
            <a:endParaRPr>
              <a:solidFill>
                <a:schemeClr val="tx1"/>
              </a:solidFill>
            </a:endParaRPr>
          </a:p>
        </p:txBody>
      </p:sp>
      <p:sp>
        <p:nvSpPr>
          <p:cNvPr id="36" name="object 34"/>
          <p:cNvSpPr/>
          <p:nvPr/>
        </p:nvSpPr>
        <p:spPr>
          <a:xfrm>
            <a:off x="2113915" y="4563745"/>
            <a:ext cx="1065530" cy="201295"/>
          </a:xfrm>
          <a:custGeom>
            <a:avLst/>
            <a:gdLst/>
            <a:ahLst/>
            <a:cxnLst/>
            <a:rect l="l" t="t" r="r" b="b"/>
            <a:pathLst>
              <a:path w="1082039" h="127000">
                <a:moveTo>
                  <a:pt x="954886" y="0"/>
                </a:moveTo>
                <a:lnTo>
                  <a:pt x="954886" y="127000"/>
                </a:lnTo>
                <a:lnTo>
                  <a:pt x="1056486" y="76200"/>
                </a:lnTo>
                <a:lnTo>
                  <a:pt x="967586" y="76200"/>
                </a:lnTo>
                <a:lnTo>
                  <a:pt x="967586" y="50800"/>
                </a:lnTo>
                <a:lnTo>
                  <a:pt x="1056486" y="50800"/>
                </a:lnTo>
                <a:lnTo>
                  <a:pt x="954886" y="0"/>
                </a:lnTo>
                <a:close/>
              </a:path>
              <a:path w="1082039" h="127000">
                <a:moveTo>
                  <a:pt x="954886" y="50800"/>
                </a:moveTo>
                <a:lnTo>
                  <a:pt x="0" y="50800"/>
                </a:lnTo>
                <a:lnTo>
                  <a:pt x="0" y="76200"/>
                </a:lnTo>
                <a:lnTo>
                  <a:pt x="954886" y="76200"/>
                </a:lnTo>
                <a:lnTo>
                  <a:pt x="954886" y="50800"/>
                </a:lnTo>
                <a:close/>
              </a:path>
              <a:path w="1082039" h="127000">
                <a:moveTo>
                  <a:pt x="1056486" y="50800"/>
                </a:moveTo>
                <a:lnTo>
                  <a:pt x="967586" y="50800"/>
                </a:lnTo>
                <a:lnTo>
                  <a:pt x="967586" y="76200"/>
                </a:lnTo>
                <a:lnTo>
                  <a:pt x="1056486" y="76200"/>
                </a:lnTo>
                <a:lnTo>
                  <a:pt x="1081886" y="63500"/>
                </a:lnTo>
                <a:lnTo>
                  <a:pt x="1056486" y="50800"/>
                </a:lnTo>
                <a:close/>
              </a:path>
            </a:pathLst>
          </a:custGeom>
          <a:solidFill>
            <a:srgbClr val="545454"/>
          </a:solidFill>
        </p:spPr>
        <p:txBody>
          <a:bodyPr wrap="square" lIns="0" tIns="0" rIns="0" bIns="0" rtlCol="0"/>
          <a:lstStyle/>
          <a:p>
            <a:endParaRPr>
              <a:solidFill>
                <a:schemeClr val="tx1"/>
              </a:solidFill>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2" name="TextBox 15"/>
          <p:cNvSpPr txBox="1"/>
          <p:nvPr/>
        </p:nvSpPr>
        <p:spPr>
          <a:xfrm>
            <a:off x="163800" y="655484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2"/>
          <p:cNvSpPr/>
          <p:nvPr/>
        </p:nvSpPr>
        <p:spPr>
          <a:xfrm>
            <a:off x="13752576" y="7784592"/>
            <a:ext cx="697992" cy="277368"/>
          </a:xfrm>
          <a:prstGeom prst="rect">
            <a:avLst/>
          </a:prstGeom>
          <a:blipFill>
            <a:blip r:embed="rId1" cstate="print"/>
            <a:stretch>
              <a:fillRect/>
            </a:stretch>
          </a:blipFill>
        </p:spPr>
        <p:txBody>
          <a:bodyPr wrap="square" lIns="0" tIns="0" rIns="0" bIns="0" rtlCol="0"/>
          <a:p/>
        </p:txBody>
      </p:sp>
      <p:sp>
        <p:nvSpPr>
          <p:cNvPr id="6" name="object 4"/>
          <p:cNvSpPr/>
          <p:nvPr/>
        </p:nvSpPr>
        <p:spPr>
          <a:xfrm>
            <a:off x="43815" y="1216660"/>
            <a:ext cx="4829175" cy="3032760"/>
          </a:xfrm>
          <a:prstGeom prst="rect">
            <a:avLst/>
          </a:prstGeom>
          <a:blipFill>
            <a:blip r:embed="rId2" cstate="print"/>
            <a:stretch>
              <a:fillRect/>
            </a:stretch>
          </a:blipFill>
        </p:spPr>
        <p:txBody>
          <a:bodyPr wrap="square" lIns="0" tIns="0" rIns="0" bIns="0" rtlCol="0"/>
          <a:p/>
        </p:txBody>
      </p:sp>
      <p:sp>
        <p:nvSpPr>
          <p:cNvPr id="7" name="object 5"/>
          <p:cNvSpPr/>
          <p:nvPr/>
        </p:nvSpPr>
        <p:spPr>
          <a:xfrm>
            <a:off x="781685" y="1478280"/>
            <a:ext cx="3578860" cy="3456305"/>
          </a:xfrm>
          <a:prstGeom prst="rect">
            <a:avLst/>
          </a:prstGeom>
          <a:blipFill>
            <a:blip r:embed="rId3" cstate="print"/>
            <a:stretch>
              <a:fillRect/>
            </a:stretch>
          </a:blipFill>
        </p:spPr>
        <p:txBody>
          <a:bodyPr wrap="square" lIns="0" tIns="0" rIns="0" bIns="0" rtlCol="0"/>
          <a:p/>
        </p:txBody>
      </p:sp>
      <p:sp>
        <p:nvSpPr>
          <p:cNvPr id="8" name="object 6"/>
          <p:cNvSpPr txBox="1"/>
          <p:nvPr/>
        </p:nvSpPr>
        <p:spPr>
          <a:xfrm>
            <a:off x="5343525" y="3919855"/>
            <a:ext cx="3118485" cy="2216150"/>
          </a:xfrm>
          <a:prstGeom prst="rect">
            <a:avLst/>
          </a:prstGeom>
        </p:spPr>
        <p:txBody>
          <a:bodyPr vert="horz" wrap="square" lIns="0" tIns="12700" rIns="0" bIns="0" rtlCol="0">
            <a:spAutoFit/>
          </a:bodyPr>
          <a:p>
            <a:pPr marL="12700">
              <a:lnSpc>
                <a:spcPts val="2845"/>
              </a:lnSpc>
              <a:spcBef>
                <a:spcPts val="100"/>
              </a:spcBef>
            </a:pPr>
            <a:r>
              <a:rPr sz="2400" b="1" dirty="0">
                <a:solidFill>
                  <a:schemeClr val="tx1"/>
                </a:solidFill>
                <a:latin typeface="Arial" panose="020B0604020202020204"/>
                <a:cs typeface="Arial" panose="020B0604020202020204"/>
              </a:rPr>
              <a:t>Microwave </a:t>
            </a:r>
            <a:r>
              <a:rPr sz="2400" b="1" spc="-5" dirty="0">
                <a:solidFill>
                  <a:schemeClr val="tx1"/>
                </a:solidFill>
                <a:latin typeface="Arial" panose="020B0604020202020204"/>
                <a:cs typeface="Arial" panose="020B0604020202020204"/>
              </a:rPr>
              <a:t>resonator</a:t>
            </a:r>
            <a:r>
              <a:rPr sz="2400" b="1" spc="-40" dirty="0">
                <a:solidFill>
                  <a:schemeClr val="tx1"/>
                </a:solidFill>
                <a:latin typeface="Arial" panose="020B0604020202020204"/>
                <a:cs typeface="Arial" panose="020B0604020202020204"/>
              </a:rPr>
              <a:t> </a:t>
            </a:r>
            <a:r>
              <a:rPr sz="2400" b="1" dirty="0">
                <a:solidFill>
                  <a:schemeClr val="tx1"/>
                </a:solidFill>
                <a:latin typeface="Arial" panose="020B0604020202020204"/>
                <a:cs typeface="Arial" panose="020B0604020202020204"/>
              </a:rPr>
              <a:t>as:</a:t>
            </a:r>
            <a:endParaRPr sz="2400" b="1">
              <a:solidFill>
                <a:schemeClr val="tx1"/>
              </a:solidFill>
              <a:latin typeface="Arial" panose="020B0604020202020204"/>
              <a:cs typeface="Arial" panose="020B0604020202020204"/>
            </a:endParaRPr>
          </a:p>
          <a:p>
            <a:pPr marL="561340" indent="-548640">
              <a:lnSpc>
                <a:spcPts val="2845"/>
              </a:lnSpc>
              <a:buClr>
                <a:srgbClr val="83D0F4"/>
              </a:buClr>
              <a:buFont typeface="Wingdings" panose="05000000000000000000"/>
              <a:buChar char=""/>
              <a:tabLst>
                <a:tab pos="560705" algn="l"/>
                <a:tab pos="561340" algn="l"/>
              </a:tabLst>
            </a:pPr>
            <a:r>
              <a:rPr sz="2400" b="1" dirty="0">
                <a:solidFill>
                  <a:schemeClr val="tx1"/>
                </a:solidFill>
                <a:latin typeface="Calibri" panose="020F0502020204030204"/>
                <a:cs typeface="Calibri" panose="020F0502020204030204"/>
              </a:rPr>
              <a:t>read-out </a:t>
            </a:r>
            <a:r>
              <a:rPr sz="2400" b="1" spc="-5" dirty="0">
                <a:solidFill>
                  <a:schemeClr val="tx1"/>
                </a:solidFill>
                <a:latin typeface="Calibri" panose="020F0502020204030204"/>
                <a:cs typeface="Calibri" panose="020F0502020204030204"/>
              </a:rPr>
              <a:t>of qubit</a:t>
            </a:r>
            <a:r>
              <a:rPr sz="2400" b="1" spc="-80" dirty="0">
                <a:solidFill>
                  <a:schemeClr val="tx1"/>
                </a:solidFill>
                <a:latin typeface="Calibri" panose="020F0502020204030204"/>
                <a:cs typeface="Calibri" panose="020F0502020204030204"/>
              </a:rPr>
              <a:t> </a:t>
            </a:r>
            <a:r>
              <a:rPr sz="2400" b="1" spc="-5" dirty="0">
                <a:solidFill>
                  <a:schemeClr val="tx1"/>
                </a:solidFill>
                <a:latin typeface="Calibri" panose="020F0502020204030204"/>
                <a:cs typeface="Calibri" panose="020F0502020204030204"/>
              </a:rPr>
              <a:t>states</a:t>
            </a:r>
            <a:endParaRPr sz="2400" b="1">
              <a:solidFill>
                <a:schemeClr val="tx1"/>
              </a:solidFill>
              <a:latin typeface="Calibri" panose="020F0502020204030204"/>
              <a:cs typeface="Calibri" panose="020F0502020204030204"/>
            </a:endParaRPr>
          </a:p>
          <a:p>
            <a:pPr marL="561340" indent="-548640">
              <a:lnSpc>
                <a:spcPct val="100000"/>
              </a:lnSpc>
              <a:spcBef>
                <a:spcPts val="25"/>
              </a:spcBef>
              <a:buClr>
                <a:srgbClr val="83D0F4"/>
              </a:buClr>
              <a:buFont typeface="Wingdings" panose="05000000000000000000"/>
              <a:buChar char=""/>
              <a:tabLst>
                <a:tab pos="560705" algn="l"/>
                <a:tab pos="561340" algn="l"/>
              </a:tabLst>
            </a:pPr>
            <a:r>
              <a:rPr sz="2400" b="1" spc="-5" dirty="0">
                <a:solidFill>
                  <a:schemeClr val="tx1"/>
                </a:solidFill>
                <a:latin typeface="Calibri" panose="020F0502020204030204"/>
                <a:cs typeface="Calibri" panose="020F0502020204030204"/>
              </a:rPr>
              <a:t>quantum</a:t>
            </a:r>
            <a:r>
              <a:rPr sz="2400" b="1" spc="-20" dirty="0">
                <a:solidFill>
                  <a:schemeClr val="tx1"/>
                </a:solidFill>
                <a:latin typeface="Calibri" panose="020F0502020204030204"/>
                <a:cs typeface="Calibri" panose="020F0502020204030204"/>
              </a:rPr>
              <a:t> </a:t>
            </a:r>
            <a:r>
              <a:rPr sz="2400" b="1" dirty="0">
                <a:solidFill>
                  <a:schemeClr val="tx1"/>
                </a:solidFill>
                <a:latin typeface="Calibri" panose="020F0502020204030204"/>
                <a:cs typeface="Calibri" panose="020F0502020204030204"/>
              </a:rPr>
              <a:t>bus</a:t>
            </a:r>
            <a:endParaRPr sz="2400" b="1">
              <a:solidFill>
                <a:schemeClr val="tx1"/>
              </a:solidFill>
              <a:latin typeface="Calibri" panose="020F0502020204030204"/>
              <a:cs typeface="Calibri" panose="020F0502020204030204"/>
            </a:endParaRPr>
          </a:p>
          <a:p>
            <a:pPr marL="561340" indent="-548640">
              <a:lnSpc>
                <a:spcPct val="100000"/>
              </a:lnSpc>
              <a:spcBef>
                <a:spcPts val="20"/>
              </a:spcBef>
              <a:buClr>
                <a:srgbClr val="83D0F4"/>
              </a:buClr>
              <a:buFont typeface="Wingdings" panose="05000000000000000000"/>
              <a:buChar char=""/>
              <a:tabLst>
                <a:tab pos="560705" algn="l"/>
                <a:tab pos="561340" algn="l"/>
              </a:tabLst>
            </a:pPr>
            <a:r>
              <a:rPr sz="2400" b="1" spc="-5" dirty="0">
                <a:solidFill>
                  <a:schemeClr val="tx1"/>
                </a:solidFill>
                <a:latin typeface="Calibri" panose="020F0502020204030204"/>
                <a:cs typeface="Calibri" panose="020F0502020204030204"/>
              </a:rPr>
              <a:t>noise</a:t>
            </a:r>
            <a:r>
              <a:rPr sz="2400" b="1" spc="-10" dirty="0">
                <a:solidFill>
                  <a:schemeClr val="tx1"/>
                </a:solidFill>
                <a:latin typeface="Calibri" panose="020F0502020204030204"/>
                <a:cs typeface="Calibri" panose="020F0502020204030204"/>
              </a:rPr>
              <a:t> </a:t>
            </a:r>
            <a:r>
              <a:rPr sz="2400" b="1" dirty="0">
                <a:solidFill>
                  <a:schemeClr val="tx1"/>
                </a:solidFill>
                <a:latin typeface="Calibri" panose="020F0502020204030204"/>
                <a:cs typeface="Calibri" panose="020F0502020204030204"/>
              </a:rPr>
              <a:t>filter</a:t>
            </a:r>
            <a:endParaRPr sz="2400" b="1" dirty="0">
              <a:solidFill>
                <a:schemeClr val="tx1"/>
              </a:solidFill>
              <a:latin typeface="Calibri" panose="020F0502020204030204"/>
              <a:cs typeface="Calibri" panose="020F0502020204030204"/>
            </a:endParaRPr>
          </a:p>
        </p:txBody>
      </p:sp>
      <p:sp>
        <p:nvSpPr>
          <p:cNvPr id="9" name="object 7"/>
          <p:cNvSpPr txBox="1"/>
          <p:nvPr/>
        </p:nvSpPr>
        <p:spPr>
          <a:xfrm>
            <a:off x="5343525" y="1114425"/>
            <a:ext cx="3816985" cy="2585720"/>
          </a:xfrm>
          <a:prstGeom prst="rect">
            <a:avLst/>
          </a:prstGeom>
        </p:spPr>
        <p:txBody>
          <a:bodyPr vert="horz" wrap="square" lIns="0" tIns="12700" rIns="0" bIns="0" rtlCol="0">
            <a:spAutoFit/>
          </a:bodyPr>
          <a:p>
            <a:pPr marL="50800">
              <a:lnSpc>
                <a:spcPts val="2845"/>
              </a:lnSpc>
              <a:spcBef>
                <a:spcPts val="100"/>
              </a:spcBef>
            </a:pPr>
            <a:r>
              <a:rPr sz="2400" b="1" spc="-5" dirty="0">
                <a:solidFill>
                  <a:schemeClr val="tx1"/>
                </a:solidFill>
                <a:latin typeface="Arial" panose="020B0604020202020204"/>
                <a:cs typeface="Arial" panose="020B0604020202020204"/>
              </a:rPr>
              <a:t>Superconducting </a:t>
            </a:r>
            <a:r>
              <a:rPr sz="2400" b="1" dirty="0">
                <a:solidFill>
                  <a:schemeClr val="tx1"/>
                </a:solidFill>
                <a:latin typeface="Arial" panose="020B0604020202020204"/>
                <a:cs typeface="Arial" panose="020B0604020202020204"/>
              </a:rPr>
              <a:t>qubit</a:t>
            </a:r>
            <a:r>
              <a:rPr sz="2400" b="1" spc="-10" dirty="0">
                <a:solidFill>
                  <a:schemeClr val="tx1"/>
                </a:solidFill>
                <a:latin typeface="Arial" panose="020B0604020202020204"/>
                <a:cs typeface="Arial" panose="020B0604020202020204"/>
              </a:rPr>
              <a:t> </a:t>
            </a:r>
            <a:r>
              <a:rPr sz="2400" b="1" spc="-5" dirty="0">
                <a:solidFill>
                  <a:schemeClr val="tx1"/>
                </a:solidFill>
                <a:latin typeface="Arial" panose="020B0604020202020204"/>
                <a:cs typeface="Arial" panose="020B0604020202020204"/>
              </a:rPr>
              <a:t>(transmon):</a:t>
            </a:r>
            <a:endParaRPr sz="2400" b="1">
              <a:solidFill>
                <a:schemeClr val="tx1"/>
              </a:solidFill>
              <a:latin typeface="Arial" panose="020B0604020202020204"/>
              <a:cs typeface="Arial" panose="020B0604020202020204"/>
            </a:endParaRPr>
          </a:p>
          <a:p>
            <a:pPr marL="599440" indent="-548640">
              <a:lnSpc>
                <a:spcPts val="2845"/>
              </a:lnSpc>
              <a:buClr>
                <a:srgbClr val="83D0F4"/>
              </a:buClr>
              <a:buFont typeface="Wingdings" panose="05000000000000000000"/>
              <a:buChar char=""/>
              <a:tabLst>
                <a:tab pos="598805" algn="l"/>
                <a:tab pos="599440" algn="l"/>
              </a:tabLst>
            </a:pPr>
            <a:r>
              <a:rPr sz="2400" b="1" spc="-5" dirty="0">
                <a:solidFill>
                  <a:schemeClr val="tx1"/>
                </a:solidFill>
                <a:latin typeface="Calibri" panose="020F0502020204030204"/>
                <a:cs typeface="Calibri" panose="020F0502020204030204"/>
              </a:rPr>
              <a:t>quantum information</a:t>
            </a:r>
            <a:r>
              <a:rPr sz="2400" b="1" spc="-20" dirty="0">
                <a:solidFill>
                  <a:schemeClr val="tx1"/>
                </a:solidFill>
                <a:latin typeface="Calibri" panose="020F0502020204030204"/>
                <a:cs typeface="Calibri" panose="020F0502020204030204"/>
              </a:rPr>
              <a:t> </a:t>
            </a:r>
            <a:r>
              <a:rPr sz="2400" b="1" dirty="0">
                <a:solidFill>
                  <a:schemeClr val="tx1"/>
                </a:solidFill>
                <a:latin typeface="Calibri" panose="020F0502020204030204"/>
                <a:cs typeface="Calibri" panose="020F0502020204030204"/>
              </a:rPr>
              <a:t>carrier</a:t>
            </a:r>
            <a:endParaRPr sz="2400" b="1">
              <a:solidFill>
                <a:schemeClr val="tx1"/>
              </a:solidFill>
              <a:latin typeface="Calibri" panose="020F0502020204030204"/>
              <a:cs typeface="Calibri" panose="020F0502020204030204"/>
            </a:endParaRPr>
          </a:p>
          <a:p>
            <a:pPr marL="599440" indent="-548640">
              <a:lnSpc>
                <a:spcPct val="100000"/>
              </a:lnSpc>
              <a:spcBef>
                <a:spcPts val="20"/>
              </a:spcBef>
              <a:buClr>
                <a:srgbClr val="83D0F4"/>
              </a:buClr>
              <a:buFont typeface="Wingdings" panose="05000000000000000000"/>
              <a:buChar char=""/>
              <a:tabLst>
                <a:tab pos="598805" algn="l"/>
                <a:tab pos="599440" algn="l"/>
              </a:tabLst>
            </a:pPr>
            <a:r>
              <a:rPr sz="2400" b="1" dirty="0">
                <a:solidFill>
                  <a:schemeClr val="tx1"/>
                </a:solidFill>
                <a:latin typeface="Calibri" panose="020F0502020204030204"/>
                <a:cs typeface="Calibri" panose="020F0502020204030204"/>
              </a:rPr>
              <a:t>nearly </a:t>
            </a:r>
            <a:r>
              <a:rPr sz="2400" b="1" spc="-5" dirty="0">
                <a:solidFill>
                  <a:schemeClr val="tx1"/>
                </a:solidFill>
                <a:latin typeface="Calibri" panose="020F0502020204030204"/>
                <a:cs typeface="Calibri" panose="020F0502020204030204"/>
              </a:rPr>
              <a:t>dissipationless</a:t>
            </a:r>
            <a:r>
              <a:rPr sz="2400" b="1" spc="-20" dirty="0">
                <a:solidFill>
                  <a:schemeClr val="tx1"/>
                </a:solidFill>
                <a:latin typeface="Calibri" panose="020F0502020204030204"/>
                <a:cs typeface="Calibri" panose="020F0502020204030204"/>
              </a:rPr>
              <a:t> </a:t>
            </a:r>
            <a:r>
              <a:rPr sz="2400" b="1" dirty="0">
                <a:solidFill>
                  <a:schemeClr val="tx1"/>
                </a:solidFill>
                <a:latin typeface="Cambria Math" panose="02040503050406030204"/>
                <a:cs typeface="Cambria Math" panose="02040503050406030204"/>
              </a:rPr>
              <a:t>→</a:t>
            </a:r>
            <a:endParaRPr sz="2400" b="1">
              <a:solidFill>
                <a:schemeClr val="tx1"/>
              </a:solidFill>
              <a:latin typeface="Cambria Math" panose="02040503050406030204"/>
              <a:cs typeface="Cambria Math" panose="02040503050406030204"/>
            </a:endParaRPr>
          </a:p>
          <a:p>
            <a:pPr marL="598805">
              <a:lnSpc>
                <a:spcPct val="100000"/>
              </a:lnSpc>
              <a:spcBef>
                <a:spcPts val="25"/>
              </a:spcBef>
            </a:pPr>
            <a:r>
              <a:rPr sz="2400" b="1" dirty="0">
                <a:solidFill>
                  <a:schemeClr val="tx1"/>
                </a:solidFill>
                <a:latin typeface="Calibri" panose="020F0502020204030204"/>
                <a:cs typeface="Calibri" panose="020F0502020204030204"/>
              </a:rPr>
              <a:t>T</a:t>
            </a:r>
            <a:r>
              <a:rPr sz="2400" b="1" baseline="-17000" dirty="0">
                <a:solidFill>
                  <a:schemeClr val="tx1"/>
                </a:solidFill>
                <a:latin typeface="Calibri" panose="020F0502020204030204"/>
                <a:cs typeface="Calibri" panose="020F0502020204030204"/>
              </a:rPr>
              <a:t>1</a:t>
            </a:r>
            <a:r>
              <a:rPr sz="2400" b="1" dirty="0">
                <a:solidFill>
                  <a:schemeClr val="tx1"/>
                </a:solidFill>
                <a:latin typeface="Calibri" panose="020F0502020204030204"/>
                <a:cs typeface="Calibri" panose="020F0502020204030204"/>
              </a:rPr>
              <a:t>, T</a:t>
            </a:r>
            <a:r>
              <a:rPr sz="2400" b="1" baseline="-17000" dirty="0">
                <a:solidFill>
                  <a:schemeClr val="tx1"/>
                </a:solidFill>
                <a:latin typeface="Calibri" panose="020F0502020204030204"/>
                <a:cs typeface="Calibri" panose="020F0502020204030204"/>
              </a:rPr>
              <a:t>2 </a:t>
            </a:r>
            <a:r>
              <a:rPr sz="2400" b="1" dirty="0">
                <a:solidFill>
                  <a:schemeClr val="tx1"/>
                </a:solidFill>
                <a:latin typeface="Cambria Math" panose="02040503050406030204"/>
                <a:cs typeface="Cambria Math" panose="02040503050406030204"/>
              </a:rPr>
              <a:t>~ </a:t>
            </a:r>
            <a:r>
              <a:rPr sz="2400" b="1" spc="-5" dirty="0">
                <a:solidFill>
                  <a:schemeClr val="tx1"/>
                </a:solidFill>
                <a:latin typeface="Calibri" panose="020F0502020204030204"/>
                <a:cs typeface="Calibri" panose="020F0502020204030204"/>
              </a:rPr>
              <a:t>70 </a:t>
            </a:r>
            <a:r>
              <a:rPr sz="2400" b="1" dirty="0">
                <a:solidFill>
                  <a:schemeClr val="tx1"/>
                </a:solidFill>
                <a:latin typeface="Calibri" panose="020F0502020204030204"/>
                <a:cs typeface="Calibri" panose="020F0502020204030204"/>
              </a:rPr>
              <a:t>µs </a:t>
            </a:r>
            <a:r>
              <a:rPr sz="2400" b="1" spc="-5" dirty="0">
                <a:solidFill>
                  <a:schemeClr val="tx1"/>
                </a:solidFill>
                <a:latin typeface="Calibri" panose="020F0502020204030204"/>
                <a:cs typeface="Calibri" panose="020F0502020204030204"/>
              </a:rPr>
              <a:t>lifetime, 50MHz clock</a:t>
            </a:r>
            <a:r>
              <a:rPr sz="2400" b="1" spc="-50" dirty="0">
                <a:solidFill>
                  <a:schemeClr val="tx1"/>
                </a:solidFill>
                <a:latin typeface="Calibri" panose="020F0502020204030204"/>
                <a:cs typeface="Calibri" panose="020F0502020204030204"/>
              </a:rPr>
              <a:t> </a:t>
            </a:r>
            <a:r>
              <a:rPr sz="2400" b="1" dirty="0">
                <a:solidFill>
                  <a:schemeClr val="tx1"/>
                </a:solidFill>
                <a:latin typeface="Calibri" panose="020F0502020204030204"/>
                <a:cs typeface="Calibri" panose="020F0502020204030204"/>
              </a:rPr>
              <a:t>speed</a:t>
            </a:r>
            <a:endParaRPr sz="2400" b="1" dirty="0">
              <a:solidFill>
                <a:schemeClr val="tx1"/>
              </a:solidFill>
              <a:latin typeface="Calibri" panose="020F0502020204030204"/>
              <a:cs typeface="Calibri" panose="020F0502020204030204"/>
            </a:endParaRPr>
          </a:p>
        </p:txBody>
      </p:sp>
      <p:sp>
        <p:nvSpPr>
          <p:cNvPr id="10" name="object 8"/>
          <p:cNvSpPr/>
          <p:nvPr/>
        </p:nvSpPr>
        <p:spPr>
          <a:xfrm>
            <a:off x="1863725" y="1276350"/>
            <a:ext cx="3479800" cy="1353185"/>
          </a:xfrm>
          <a:custGeom>
            <a:avLst/>
            <a:gdLst/>
            <a:ahLst/>
            <a:cxnLst/>
            <a:rect l="l" t="t" r="r" b="b"/>
            <a:pathLst>
              <a:path w="3533775" h="2450465">
                <a:moveTo>
                  <a:pt x="3428944" y="106322"/>
                </a:moveTo>
                <a:lnTo>
                  <a:pt x="3330409" y="125360"/>
                </a:lnTo>
                <a:lnTo>
                  <a:pt x="3261969" y="140423"/>
                </a:lnTo>
                <a:lnTo>
                  <a:pt x="3192602" y="157060"/>
                </a:lnTo>
                <a:lnTo>
                  <a:pt x="3122320" y="175246"/>
                </a:lnTo>
                <a:lnTo>
                  <a:pt x="3051213" y="194982"/>
                </a:lnTo>
                <a:lnTo>
                  <a:pt x="2979204" y="216292"/>
                </a:lnTo>
                <a:lnTo>
                  <a:pt x="2860408" y="254215"/>
                </a:lnTo>
                <a:lnTo>
                  <a:pt x="2741434" y="295515"/>
                </a:lnTo>
                <a:lnTo>
                  <a:pt x="2622385" y="340117"/>
                </a:lnTo>
                <a:lnTo>
                  <a:pt x="2503652" y="387768"/>
                </a:lnTo>
                <a:lnTo>
                  <a:pt x="2385212" y="438428"/>
                </a:lnTo>
                <a:lnTo>
                  <a:pt x="2267331" y="491921"/>
                </a:lnTo>
                <a:lnTo>
                  <a:pt x="2150173" y="548105"/>
                </a:lnTo>
                <a:lnTo>
                  <a:pt x="2033943" y="606868"/>
                </a:lnTo>
                <a:lnTo>
                  <a:pt x="1918804" y="668044"/>
                </a:lnTo>
                <a:lnTo>
                  <a:pt x="1804962" y="731519"/>
                </a:lnTo>
                <a:lnTo>
                  <a:pt x="1692579" y="797140"/>
                </a:lnTo>
                <a:lnTo>
                  <a:pt x="1581861" y="864767"/>
                </a:lnTo>
                <a:lnTo>
                  <a:pt x="1472971" y="934274"/>
                </a:lnTo>
                <a:lnTo>
                  <a:pt x="1366113" y="1005509"/>
                </a:lnTo>
                <a:lnTo>
                  <a:pt x="1261465" y="1078356"/>
                </a:lnTo>
                <a:lnTo>
                  <a:pt x="1159205" y="1152663"/>
                </a:lnTo>
                <a:lnTo>
                  <a:pt x="1059535" y="1228305"/>
                </a:lnTo>
                <a:lnTo>
                  <a:pt x="962609" y="1305127"/>
                </a:lnTo>
                <a:lnTo>
                  <a:pt x="868641" y="1383016"/>
                </a:lnTo>
                <a:lnTo>
                  <a:pt x="777811" y="1461820"/>
                </a:lnTo>
                <a:lnTo>
                  <a:pt x="690295" y="1541398"/>
                </a:lnTo>
                <a:lnTo>
                  <a:pt x="606272" y="1621636"/>
                </a:lnTo>
                <a:lnTo>
                  <a:pt x="525945" y="1702396"/>
                </a:lnTo>
                <a:lnTo>
                  <a:pt x="449491" y="1783549"/>
                </a:lnTo>
                <a:lnTo>
                  <a:pt x="377088" y="1864943"/>
                </a:lnTo>
                <a:lnTo>
                  <a:pt x="308927" y="1946464"/>
                </a:lnTo>
                <a:lnTo>
                  <a:pt x="245198" y="2027986"/>
                </a:lnTo>
                <a:lnTo>
                  <a:pt x="186093" y="2109367"/>
                </a:lnTo>
                <a:lnTo>
                  <a:pt x="131914" y="2190266"/>
                </a:lnTo>
                <a:lnTo>
                  <a:pt x="106629" y="2230678"/>
                </a:lnTo>
                <a:lnTo>
                  <a:pt x="82600" y="2270975"/>
                </a:lnTo>
                <a:lnTo>
                  <a:pt x="59880" y="2311145"/>
                </a:lnTo>
                <a:lnTo>
                  <a:pt x="38481" y="2351175"/>
                </a:lnTo>
                <a:lnTo>
                  <a:pt x="18415" y="2391053"/>
                </a:lnTo>
                <a:lnTo>
                  <a:pt x="0" y="2430156"/>
                </a:lnTo>
                <a:lnTo>
                  <a:pt x="43078" y="2450451"/>
                </a:lnTo>
                <a:lnTo>
                  <a:pt x="61506" y="2411348"/>
                </a:lnTo>
                <a:lnTo>
                  <a:pt x="81013" y="2372587"/>
                </a:lnTo>
                <a:lnTo>
                  <a:pt x="101866" y="2333611"/>
                </a:lnTo>
                <a:lnTo>
                  <a:pt x="124053" y="2294432"/>
                </a:lnTo>
                <a:lnTo>
                  <a:pt x="147535" y="2255074"/>
                </a:lnTo>
                <a:lnTo>
                  <a:pt x="172288" y="2215539"/>
                </a:lnTo>
                <a:lnTo>
                  <a:pt x="225666" y="2135859"/>
                </a:lnTo>
                <a:lnTo>
                  <a:pt x="283730" y="2055976"/>
                </a:lnTo>
                <a:lnTo>
                  <a:pt x="346443" y="1975801"/>
                </a:lnTo>
                <a:lnTo>
                  <a:pt x="413626" y="1895499"/>
                </a:lnTo>
                <a:lnTo>
                  <a:pt x="485076" y="1815197"/>
                </a:lnTo>
                <a:lnTo>
                  <a:pt x="560603" y="1735060"/>
                </a:lnTo>
                <a:lnTo>
                  <a:pt x="640041" y="1655228"/>
                </a:lnTo>
                <a:lnTo>
                  <a:pt x="723188" y="1575840"/>
                </a:lnTo>
                <a:lnTo>
                  <a:pt x="809853" y="1497049"/>
                </a:lnTo>
                <a:lnTo>
                  <a:pt x="899858" y="1418982"/>
                </a:lnTo>
                <a:lnTo>
                  <a:pt x="993000" y="1341792"/>
                </a:lnTo>
                <a:lnTo>
                  <a:pt x="1089113" y="1265617"/>
                </a:lnTo>
                <a:lnTo>
                  <a:pt x="1187996" y="1190611"/>
                </a:lnTo>
                <a:lnTo>
                  <a:pt x="1289456" y="1116888"/>
                </a:lnTo>
                <a:lnTo>
                  <a:pt x="1393329" y="1044599"/>
                </a:lnTo>
                <a:lnTo>
                  <a:pt x="1499387" y="973898"/>
                </a:lnTo>
                <a:lnTo>
                  <a:pt x="1607477" y="904912"/>
                </a:lnTo>
                <a:lnTo>
                  <a:pt x="1717408" y="837780"/>
                </a:lnTo>
                <a:lnTo>
                  <a:pt x="1828977" y="772641"/>
                </a:lnTo>
                <a:lnTo>
                  <a:pt x="1941995" y="709649"/>
                </a:lnTo>
                <a:lnTo>
                  <a:pt x="2056282" y="648931"/>
                </a:lnTo>
                <a:lnTo>
                  <a:pt x="2171661" y="590612"/>
                </a:lnTo>
                <a:lnTo>
                  <a:pt x="2287930" y="534859"/>
                </a:lnTo>
                <a:lnTo>
                  <a:pt x="2404897" y="481786"/>
                </a:lnTo>
                <a:lnTo>
                  <a:pt x="2522372" y="431557"/>
                </a:lnTo>
                <a:lnTo>
                  <a:pt x="2640190" y="384288"/>
                </a:lnTo>
                <a:lnTo>
                  <a:pt x="2758208" y="340092"/>
                </a:lnTo>
                <a:lnTo>
                  <a:pt x="2876029" y="299198"/>
                </a:lnTo>
                <a:lnTo>
                  <a:pt x="2993682" y="261657"/>
                </a:lnTo>
                <a:lnTo>
                  <a:pt x="3064725" y="240651"/>
                </a:lnTo>
                <a:lnTo>
                  <a:pt x="3135058" y="221131"/>
                </a:lnTo>
                <a:lnTo>
                  <a:pt x="3204527" y="203161"/>
                </a:lnTo>
                <a:lnTo>
                  <a:pt x="3273069" y="186740"/>
                </a:lnTo>
                <a:lnTo>
                  <a:pt x="3340646" y="171868"/>
                </a:lnTo>
                <a:lnTo>
                  <a:pt x="3407181" y="158584"/>
                </a:lnTo>
                <a:lnTo>
                  <a:pt x="3434477" y="153707"/>
                </a:lnTo>
                <a:lnTo>
                  <a:pt x="3459841" y="124792"/>
                </a:lnTo>
                <a:lnTo>
                  <a:pt x="3428944" y="106322"/>
                </a:lnTo>
                <a:close/>
              </a:path>
              <a:path w="3533775" h="2450465">
                <a:moveTo>
                  <a:pt x="3503633" y="95490"/>
                </a:moveTo>
                <a:lnTo>
                  <a:pt x="3492893" y="95490"/>
                </a:lnTo>
                <a:lnTo>
                  <a:pt x="3500285" y="142544"/>
                </a:lnTo>
                <a:lnTo>
                  <a:pt x="3472650" y="146887"/>
                </a:lnTo>
                <a:lnTo>
                  <a:pt x="3434477" y="153707"/>
                </a:lnTo>
                <a:lnTo>
                  <a:pt x="3356038" y="243128"/>
                </a:lnTo>
                <a:lnTo>
                  <a:pt x="3351331" y="251325"/>
                </a:lnTo>
                <a:lnTo>
                  <a:pt x="3350174" y="260376"/>
                </a:lnTo>
                <a:lnTo>
                  <a:pt x="3352498" y="269200"/>
                </a:lnTo>
                <a:lnTo>
                  <a:pt x="3358235" y="276719"/>
                </a:lnTo>
                <a:lnTo>
                  <a:pt x="3366434" y="281427"/>
                </a:lnTo>
                <a:lnTo>
                  <a:pt x="3375490" y="282585"/>
                </a:lnTo>
                <a:lnTo>
                  <a:pt x="3384319" y="280264"/>
                </a:lnTo>
                <a:lnTo>
                  <a:pt x="3391839" y="274535"/>
                </a:lnTo>
                <a:lnTo>
                  <a:pt x="3533330" y="113245"/>
                </a:lnTo>
                <a:lnTo>
                  <a:pt x="3503633" y="95490"/>
                </a:lnTo>
                <a:close/>
              </a:path>
              <a:path w="3533775" h="2450465">
                <a:moveTo>
                  <a:pt x="3459841" y="124792"/>
                </a:moveTo>
                <a:lnTo>
                  <a:pt x="3434477" y="153707"/>
                </a:lnTo>
                <a:lnTo>
                  <a:pt x="3472650" y="146887"/>
                </a:lnTo>
                <a:lnTo>
                  <a:pt x="3500285" y="142544"/>
                </a:lnTo>
                <a:lnTo>
                  <a:pt x="3499800" y="139457"/>
                </a:lnTo>
                <a:lnTo>
                  <a:pt x="3484372" y="139457"/>
                </a:lnTo>
                <a:lnTo>
                  <a:pt x="3459841" y="124792"/>
                </a:lnTo>
                <a:close/>
              </a:path>
              <a:path w="3533775" h="2450465">
                <a:moveTo>
                  <a:pt x="3478682" y="103313"/>
                </a:moveTo>
                <a:lnTo>
                  <a:pt x="3459841" y="124792"/>
                </a:lnTo>
                <a:lnTo>
                  <a:pt x="3484372" y="139457"/>
                </a:lnTo>
                <a:lnTo>
                  <a:pt x="3478682" y="103313"/>
                </a:lnTo>
                <a:close/>
              </a:path>
              <a:path w="3533775" h="2450465">
                <a:moveTo>
                  <a:pt x="3494122" y="103313"/>
                </a:moveTo>
                <a:lnTo>
                  <a:pt x="3478682" y="103313"/>
                </a:lnTo>
                <a:lnTo>
                  <a:pt x="3484372" y="139457"/>
                </a:lnTo>
                <a:lnTo>
                  <a:pt x="3499800" y="139457"/>
                </a:lnTo>
                <a:lnTo>
                  <a:pt x="3494122" y="103313"/>
                </a:lnTo>
                <a:close/>
              </a:path>
              <a:path w="3533775" h="2450465">
                <a:moveTo>
                  <a:pt x="3492893" y="95490"/>
                </a:moveTo>
                <a:lnTo>
                  <a:pt x="3464268" y="99999"/>
                </a:lnTo>
                <a:lnTo>
                  <a:pt x="3428944" y="106322"/>
                </a:lnTo>
                <a:lnTo>
                  <a:pt x="3459841" y="124792"/>
                </a:lnTo>
                <a:lnTo>
                  <a:pt x="3478682" y="103313"/>
                </a:lnTo>
                <a:lnTo>
                  <a:pt x="3494122" y="103313"/>
                </a:lnTo>
                <a:lnTo>
                  <a:pt x="3492893" y="95490"/>
                </a:lnTo>
                <a:close/>
              </a:path>
              <a:path w="3533775" h="2450465">
                <a:moveTo>
                  <a:pt x="3340263" y="0"/>
                </a:moveTo>
                <a:lnTo>
                  <a:pt x="3331148" y="494"/>
                </a:lnTo>
                <a:lnTo>
                  <a:pt x="3322882" y="4370"/>
                </a:lnTo>
                <a:lnTo>
                  <a:pt x="3316516" y="11365"/>
                </a:lnTo>
                <a:lnTo>
                  <a:pt x="3313369" y="20282"/>
                </a:lnTo>
                <a:lnTo>
                  <a:pt x="3313868" y="29398"/>
                </a:lnTo>
                <a:lnTo>
                  <a:pt x="3317748" y="37663"/>
                </a:lnTo>
                <a:lnTo>
                  <a:pt x="3324745" y="44030"/>
                </a:lnTo>
                <a:lnTo>
                  <a:pt x="3428944" y="106322"/>
                </a:lnTo>
                <a:lnTo>
                  <a:pt x="3464268" y="99999"/>
                </a:lnTo>
                <a:lnTo>
                  <a:pt x="3492893" y="95490"/>
                </a:lnTo>
                <a:lnTo>
                  <a:pt x="3503633" y="95490"/>
                </a:lnTo>
                <a:lnTo>
                  <a:pt x="3349180" y="3148"/>
                </a:lnTo>
                <a:lnTo>
                  <a:pt x="3340263" y="0"/>
                </a:lnTo>
                <a:close/>
              </a:path>
            </a:pathLst>
          </a:custGeom>
          <a:solidFill>
            <a:srgbClr val="00AFEF"/>
          </a:solidFill>
        </p:spPr>
        <p:txBody>
          <a:bodyPr wrap="square" lIns="0" tIns="0" rIns="0" bIns="0" rtlCol="0"/>
          <a:p/>
        </p:txBody>
      </p:sp>
      <p:sp>
        <p:nvSpPr>
          <p:cNvPr id="11" name="object 9"/>
          <p:cNvSpPr/>
          <p:nvPr/>
        </p:nvSpPr>
        <p:spPr>
          <a:xfrm>
            <a:off x="2637790" y="3245485"/>
            <a:ext cx="2637790" cy="1003935"/>
          </a:xfrm>
          <a:custGeom>
            <a:avLst/>
            <a:gdLst/>
            <a:ahLst/>
            <a:cxnLst/>
            <a:rect l="l" t="t" r="r" b="b"/>
            <a:pathLst>
              <a:path w="2505075" h="816610">
                <a:moveTo>
                  <a:pt x="2401618" y="699370"/>
                </a:moveTo>
                <a:lnTo>
                  <a:pt x="2307424" y="774306"/>
                </a:lnTo>
                <a:lnTo>
                  <a:pt x="2301337" y="781542"/>
                </a:lnTo>
                <a:lnTo>
                  <a:pt x="2298590" y="790247"/>
                </a:lnTo>
                <a:lnTo>
                  <a:pt x="2299307" y="799348"/>
                </a:lnTo>
                <a:lnTo>
                  <a:pt x="2303614" y="807770"/>
                </a:lnTo>
                <a:lnTo>
                  <a:pt x="2310851" y="813856"/>
                </a:lnTo>
                <a:lnTo>
                  <a:pt x="2319556" y="816600"/>
                </a:lnTo>
                <a:lnTo>
                  <a:pt x="2328657" y="815882"/>
                </a:lnTo>
                <a:lnTo>
                  <a:pt x="2337079" y="811580"/>
                </a:lnTo>
                <a:lnTo>
                  <a:pt x="2476123" y="700963"/>
                </a:lnTo>
                <a:lnTo>
                  <a:pt x="2467254" y="700963"/>
                </a:lnTo>
                <a:lnTo>
                  <a:pt x="2408250" y="699617"/>
                </a:lnTo>
                <a:lnTo>
                  <a:pt x="2401618" y="699370"/>
                </a:lnTo>
                <a:close/>
              </a:path>
              <a:path w="2505075" h="816610">
                <a:moveTo>
                  <a:pt x="2430608" y="676307"/>
                </a:moveTo>
                <a:lnTo>
                  <a:pt x="2401618" y="699370"/>
                </a:lnTo>
                <a:lnTo>
                  <a:pt x="2408250" y="699617"/>
                </a:lnTo>
                <a:lnTo>
                  <a:pt x="2467254" y="700963"/>
                </a:lnTo>
                <a:lnTo>
                  <a:pt x="2467387" y="695096"/>
                </a:lnTo>
                <a:lnTo>
                  <a:pt x="2452141" y="695096"/>
                </a:lnTo>
                <a:lnTo>
                  <a:pt x="2430608" y="676307"/>
                </a:lnTo>
                <a:close/>
              </a:path>
              <a:path w="2505075" h="816610">
                <a:moveTo>
                  <a:pt x="2326047" y="531128"/>
                </a:moveTo>
                <a:lnTo>
                  <a:pt x="2317227" y="533476"/>
                </a:lnTo>
                <a:lnTo>
                  <a:pt x="2309723" y="539229"/>
                </a:lnTo>
                <a:lnTo>
                  <a:pt x="2305039" y="547440"/>
                </a:lnTo>
                <a:lnTo>
                  <a:pt x="2303908" y="556496"/>
                </a:lnTo>
                <a:lnTo>
                  <a:pt x="2306257" y="565316"/>
                </a:lnTo>
                <a:lnTo>
                  <a:pt x="2312009" y="572820"/>
                </a:lnTo>
                <a:lnTo>
                  <a:pt x="2402462" y="651748"/>
                </a:lnTo>
                <a:lnTo>
                  <a:pt x="2410015" y="652030"/>
                </a:lnTo>
                <a:lnTo>
                  <a:pt x="2468333" y="653351"/>
                </a:lnTo>
                <a:lnTo>
                  <a:pt x="2467254" y="700963"/>
                </a:lnTo>
                <a:lnTo>
                  <a:pt x="2476123" y="700963"/>
                </a:lnTo>
                <a:lnTo>
                  <a:pt x="2504986" y="678002"/>
                </a:lnTo>
                <a:lnTo>
                  <a:pt x="2343315" y="536943"/>
                </a:lnTo>
                <a:lnTo>
                  <a:pt x="2335103" y="532258"/>
                </a:lnTo>
                <a:lnTo>
                  <a:pt x="2326047" y="531128"/>
                </a:lnTo>
                <a:close/>
              </a:path>
              <a:path w="2505075" h="816610">
                <a:moveTo>
                  <a:pt x="28448" y="0"/>
                </a:moveTo>
                <a:lnTo>
                  <a:pt x="0" y="38188"/>
                </a:lnTo>
                <a:lnTo>
                  <a:pt x="48247" y="74117"/>
                </a:lnTo>
                <a:lnTo>
                  <a:pt x="99834" y="109766"/>
                </a:lnTo>
                <a:lnTo>
                  <a:pt x="154000" y="144526"/>
                </a:lnTo>
                <a:lnTo>
                  <a:pt x="210629" y="178422"/>
                </a:lnTo>
                <a:lnTo>
                  <a:pt x="269671" y="211416"/>
                </a:lnTo>
                <a:lnTo>
                  <a:pt x="331038" y="243509"/>
                </a:lnTo>
                <a:lnTo>
                  <a:pt x="394677" y="274675"/>
                </a:lnTo>
                <a:lnTo>
                  <a:pt x="460502" y="304901"/>
                </a:lnTo>
                <a:lnTo>
                  <a:pt x="528421" y="334175"/>
                </a:lnTo>
                <a:lnTo>
                  <a:pt x="598398" y="362470"/>
                </a:lnTo>
                <a:lnTo>
                  <a:pt x="670331" y="389788"/>
                </a:lnTo>
                <a:lnTo>
                  <a:pt x="744156" y="416090"/>
                </a:lnTo>
                <a:lnTo>
                  <a:pt x="819810" y="441375"/>
                </a:lnTo>
                <a:lnTo>
                  <a:pt x="897204" y="465607"/>
                </a:lnTo>
                <a:lnTo>
                  <a:pt x="976261" y="488784"/>
                </a:lnTo>
                <a:lnTo>
                  <a:pt x="1056932" y="510882"/>
                </a:lnTo>
                <a:lnTo>
                  <a:pt x="1139113" y="531863"/>
                </a:lnTo>
                <a:lnTo>
                  <a:pt x="1222743" y="551751"/>
                </a:lnTo>
                <a:lnTo>
                  <a:pt x="1307769" y="570484"/>
                </a:lnTo>
                <a:lnTo>
                  <a:pt x="1394079" y="588073"/>
                </a:lnTo>
                <a:lnTo>
                  <a:pt x="1481620" y="604469"/>
                </a:lnTo>
                <a:lnTo>
                  <a:pt x="1570316" y="619696"/>
                </a:lnTo>
                <a:lnTo>
                  <a:pt x="1660093" y="633691"/>
                </a:lnTo>
                <a:lnTo>
                  <a:pt x="1750872" y="646455"/>
                </a:lnTo>
                <a:lnTo>
                  <a:pt x="1842579" y="657974"/>
                </a:lnTo>
                <a:lnTo>
                  <a:pt x="1935149" y="668210"/>
                </a:lnTo>
                <a:lnTo>
                  <a:pt x="2028507" y="677151"/>
                </a:lnTo>
                <a:lnTo>
                  <a:pt x="2122563" y="684784"/>
                </a:lnTo>
                <a:lnTo>
                  <a:pt x="2217254" y="691083"/>
                </a:lnTo>
                <a:lnTo>
                  <a:pt x="2312504" y="696048"/>
                </a:lnTo>
                <a:lnTo>
                  <a:pt x="2401618" y="699370"/>
                </a:lnTo>
                <a:lnTo>
                  <a:pt x="2430608" y="676307"/>
                </a:lnTo>
                <a:lnTo>
                  <a:pt x="2402462" y="651748"/>
                </a:lnTo>
                <a:lnTo>
                  <a:pt x="2314981" y="648474"/>
                </a:lnTo>
                <a:lnTo>
                  <a:pt x="2220417" y="643572"/>
                </a:lnTo>
                <a:lnTo>
                  <a:pt x="2126411" y="637324"/>
                </a:lnTo>
                <a:lnTo>
                  <a:pt x="2033041" y="629742"/>
                </a:lnTo>
                <a:lnTo>
                  <a:pt x="1940382" y="620877"/>
                </a:lnTo>
                <a:lnTo>
                  <a:pt x="1848510" y="610717"/>
                </a:lnTo>
                <a:lnTo>
                  <a:pt x="1757502" y="599287"/>
                </a:lnTo>
                <a:lnTo>
                  <a:pt x="1667421" y="586625"/>
                </a:lnTo>
                <a:lnTo>
                  <a:pt x="1578368" y="572744"/>
                </a:lnTo>
                <a:lnTo>
                  <a:pt x="1490395" y="557669"/>
                </a:lnTo>
                <a:lnTo>
                  <a:pt x="1403578" y="541401"/>
                </a:lnTo>
                <a:lnTo>
                  <a:pt x="1318018" y="523976"/>
                </a:lnTo>
                <a:lnTo>
                  <a:pt x="1233766" y="505409"/>
                </a:lnTo>
                <a:lnTo>
                  <a:pt x="1150899" y="485724"/>
                </a:lnTo>
                <a:lnTo>
                  <a:pt x="1069505" y="464934"/>
                </a:lnTo>
                <a:lnTo>
                  <a:pt x="989660" y="443077"/>
                </a:lnTo>
                <a:lnTo>
                  <a:pt x="911428" y="420154"/>
                </a:lnTo>
                <a:lnTo>
                  <a:pt x="834898" y="396201"/>
                </a:lnTo>
                <a:lnTo>
                  <a:pt x="760145" y="371221"/>
                </a:lnTo>
                <a:lnTo>
                  <a:pt x="687235" y="345262"/>
                </a:lnTo>
                <a:lnTo>
                  <a:pt x="616254" y="318325"/>
                </a:lnTo>
                <a:lnTo>
                  <a:pt x="547268" y="290436"/>
                </a:lnTo>
                <a:lnTo>
                  <a:pt x="480364" y="261620"/>
                </a:lnTo>
                <a:lnTo>
                  <a:pt x="415620" y="231902"/>
                </a:lnTo>
                <a:lnTo>
                  <a:pt x="353098" y="201295"/>
                </a:lnTo>
                <a:lnTo>
                  <a:pt x="292900" y="169837"/>
                </a:lnTo>
                <a:lnTo>
                  <a:pt x="235077" y="137553"/>
                </a:lnTo>
                <a:lnTo>
                  <a:pt x="179717" y="104444"/>
                </a:lnTo>
                <a:lnTo>
                  <a:pt x="126898" y="70561"/>
                </a:lnTo>
                <a:lnTo>
                  <a:pt x="76682" y="35928"/>
                </a:lnTo>
                <a:lnTo>
                  <a:pt x="28448" y="0"/>
                </a:lnTo>
                <a:close/>
              </a:path>
              <a:path w="2505075" h="816610">
                <a:moveTo>
                  <a:pt x="2452966" y="658520"/>
                </a:moveTo>
                <a:lnTo>
                  <a:pt x="2430608" y="676307"/>
                </a:lnTo>
                <a:lnTo>
                  <a:pt x="2452141" y="695096"/>
                </a:lnTo>
                <a:lnTo>
                  <a:pt x="2452966" y="658520"/>
                </a:lnTo>
                <a:close/>
              </a:path>
              <a:path w="2505075" h="816610">
                <a:moveTo>
                  <a:pt x="2468216" y="658520"/>
                </a:moveTo>
                <a:lnTo>
                  <a:pt x="2452966" y="658520"/>
                </a:lnTo>
                <a:lnTo>
                  <a:pt x="2452141" y="695096"/>
                </a:lnTo>
                <a:lnTo>
                  <a:pt x="2467387" y="695096"/>
                </a:lnTo>
                <a:lnTo>
                  <a:pt x="2468216" y="658520"/>
                </a:lnTo>
                <a:close/>
              </a:path>
              <a:path w="2505075" h="816610">
                <a:moveTo>
                  <a:pt x="2402462" y="651748"/>
                </a:moveTo>
                <a:lnTo>
                  <a:pt x="2430608" y="676307"/>
                </a:lnTo>
                <a:lnTo>
                  <a:pt x="2452966" y="658520"/>
                </a:lnTo>
                <a:lnTo>
                  <a:pt x="2468216" y="658520"/>
                </a:lnTo>
                <a:lnTo>
                  <a:pt x="2468333" y="653351"/>
                </a:lnTo>
                <a:lnTo>
                  <a:pt x="2410015" y="652030"/>
                </a:lnTo>
                <a:lnTo>
                  <a:pt x="2402462" y="651748"/>
                </a:lnTo>
                <a:close/>
              </a:path>
            </a:pathLst>
          </a:custGeom>
          <a:solidFill>
            <a:srgbClr val="00AFEF"/>
          </a:solidFill>
        </p:spPr>
        <p:txBody>
          <a:bodyPr wrap="square" lIns="0" tIns="0" rIns="0" bIns="0" rtlCol="0"/>
          <a:p/>
        </p:txBody>
      </p:sp>
      <p:sp>
        <p:nvSpPr>
          <p:cNvPr id="13" name="object 11"/>
          <p:cNvSpPr/>
          <p:nvPr/>
        </p:nvSpPr>
        <p:spPr>
          <a:xfrm>
            <a:off x="135509" y="4420361"/>
            <a:ext cx="1219200" cy="1786127"/>
          </a:xfrm>
          <a:prstGeom prst="rect">
            <a:avLst/>
          </a:prstGeom>
          <a:blipFill>
            <a:blip r:embed="rId4" cstate="print"/>
            <a:stretch>
              <a:fillRect/>
            </a:stretch>
          </a:blipFill>
        </p:spPr>
        <p:txBody>
          <a:bodyPr wrap="square" lIns="0" tIns="0" rIns="0" bIns="0" rtlCol="0"/>
          <a:p/>
        </p:txBody>
      </p:sp>
      <p:sp>
        <p:nvSpPr>
          <p:cNvPr id="26" name="object 19"/>
          <p:cNvSpPr/>
          <p:nvPr/>
        </p:nvSpPr>
        <p:spPr>
          <a:xfrm>
            <a:off x="1863978" y="4856099"/>
            <a:ext cx="3133344" cy="1591056"/>
          </a:xfrm>
          <a:prstGeom prst="rect">
            <a:avLst/>
          </a:prstGeom>
          <a:blipFill>
            <a:blip r:embed="rId5" cstate="print"/>
            <a:stretch>
              <a:fillRect/>
            </a:stretch>
          </a:blipFill>
        </p:spPr>
        <p:txBody>
          <a:bodyPr wrap="square" lIns="0" tIns="0" rIns="0" bIns="0" rtlCol="0"/>
          <a:p/>
        </p:txBody>
      </p:sp>
      <p:sp>
        <p:nvSpPr>
          <p:cNvPr id="29" name="Text Box 28"/>
          <p:cNvSpPr txBox="1"/>
          <p:nvPr/>
        </p:nvSpPr>
        <p:spPr>
          <a:xfrm>
            <a:off x="135255" y="38100"/>
            <a:ext cx="8741410" cy="101473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en-US" altLang="en-IN" sz="3000" b="1" u="sng" dirty="0" smtClean="0">
                <a:solidFill>
                  <a:schemeClr val="accent4"/>
                </a:solidFill>
                <a:effectLst/>
                <a:latin typeface="Arial" panose="020B0604020202020204" pitchFamily="34" charset="0"/>
                <a:cs typeface="Arial" panose="020B0604020202020204" pitchFamily="34" charset="0"/>
                <a:sym typeface="+mn-ea"/>
              </a:rPr>
              <a:t>Introduction to qubits and it's implementation techniques.</a:t>
            </a:r>
            <a:endParaRPr lang="en-US" altLang="en-IN" sz="3000" b="1" u="sng" dirty="0" smtClean="0">
              <a:solidFill>
                <a:schemeClr val="accent4"/>
              </a:solidFill>
              <a:effectLst/>
              <a:latin typeface="Arial" panose="020B0604020202020204" pitchFamily="34" charset="0"/>
              <a:cs typeface="Arial" panose="020B0604020202020204" pitchFamily="34" charset="0"/>
              <a:sym typeface="+mn-ea"/>
            </a:endParaRPr>
          </a:p>
        </p:txBody>
      </p:sp>
      <p:sp>
        <p:nvSpPr>
          <p:cNvPr id="33" name="TextBox 32"/>
          <p:cNvSpPr txBox="1"/>
          <p:nvPr/>
        </p:nvSpPr>
        <p:spPr>
          <a:xfrm>
            <a:off x="7442200" y="6554840"/>
            <a:ext cx="1536700" cy="338554"/>
          </a:xfrm>
          <a:prstGeom prst="rect">
            <a:avLst/>
          </a:prstGeom>
          <a:noFill/>
        </p:spPr>
        <p:txBody>
          <a:bodyPr wrap="square" rtlCol="0">
            <a:spAutoFit/>
          </a:bodyPr>
          <a:lstStyle/>
          <a:p>
            <a:pPr algn="r"/>
            <a:r>
              <a:rPr lang="en-IN" sz="1600" b="1" dirty="0" smtClean="0">
                <a:solidFill>
                  <a:srgbClr val="002060"/>
                </a:solidFill>
                <a:latin typeface="Trebuchet MS" panose="020B0603020202020204" pitchFamily="34" charset="0"/>
                <a:cs typeface="Arial" panose="020B0604020202020204" pitchFamily="34" charset="0"/>
              </a:rPr>
              <a:t>0</a:t>
            </a:r>
            <a:fld id="{C71EB0D1-E2CE-4BBA-8A3F-DA4DAB9BCC00}" type="slidenum">
              <a:rPr lang="en-IN" sz="1600" b="1" dirty="0" smtClean="0">
                <a:solidFill>
                  <a:srgbClr val="002060"/>
                </a:solidFill>
                <a:latin typeface="Trebuchet MS" panose="020B0603020202020204" pitchFamily="34" charset="0"/>
                <a:cs typeface="Arial" panose="020B0604020202020204" pitchFamily="34" charset="0"/>
              </a:rPr>
            </a:fld>
            <a:endParaRPr lang="en-IN" sz="1600" b="1" dirty="0">
              <a:solidFill>
                <a:srgbClr val="002060"/>
              </a:solidFill>
              <a:latin typeface="Trebuchet MS" panose="020B0603020202020204" pitchFamily="34" charset="0"/>
              <a:cs typeface="Arial" panose="020B0604020202020204" pitchFamily="34" charset="0"/>
            </a:endParaRPr>
          </a:p>
        </p:txBody>
      </p:sp>
      <p:sp>
        <p:nvSpPr>
          <p:cNvPr id="16" name="TextBox 15"/>
          <p:cNvSpPr txBox="1"/>
          <p:nvPr/>
        </p:nvSpPr>
        <p:spPr>
          <a:xfrm>
            <a:off x="135225" y="6446890"/>
            <a:ext cx="4324527" cy="338554"/>
          </a:xfrm>
          <a:prstGeom prst="rect">
            <a:avLst/>
          </a:prstGeom>
          <a:noFill/>
        </p:spPr>
        <p:txBody>
          <a:bodyPr wrap="square" rtlCol="0">
            <a:spAutoFit/>
          </a:bodyPr>
          <a:lstStyle/>
          <a:p>
            <a:r>
              <a:rPr lang="en-IN" sz="1600" b="1" dirty="0" smtClean="0">
                <a:solidFill>
                  <a:srgbClr val="002060"/>
                </a:solidFill>
                <a:latin typeface="Trebuchet MS" panose="020B0603020202020204" pitchFamily="34" charset="0"/>
                <a:cs typeface="Arial" panose="020B0604020202020204" pitchFamily="34" charset="0"/>
              </a:rPr>
              <a:t>Department of ECE</a:t>
            </a:r>
            <a:endParaRPr lang="en-IN" sz="1600" b="1" dirty="0">
              <a:solidFill>
                <a:srgbClr val="002060"/>
              </a:solidFill>
              <a:latin typeface="Trebuchet MS" panose="020B0603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7686</Words>
  <Application>WPS Presentation</Application>
  <PresentationFormat>On-screen Show (4:3)</PresentationFormat>
  <Paragraphs>322</Paragraphs>
  <Slides>25</Slides>
  <Notes>6</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25</vt:i4>
      </vt:variant>
    </vt:vector>
  </HeadingPairs>
  <TitlesOfParts>
    <vt:vector size="44" baseType="lpstr">
      <vt:lpstr>Arial</vt:lpstr>
      <vt:lpstr>SimSun</vt:lpstr>
      <vt:lpstr>Wingdings</vt:lpstr>
      <vt:lpstr>Trebuchet MS</vt:lpstr>
      <vt:lpstr>Verdana</vt:lpstr>
      <vt:lpstr>Calibri</vt:lpstr>
      <vt:lpstr>Calibri Light</vt:lpstr>
      <vt:lpstr>Lucida Sans</vt:lpstr>
      <vt:lpstr>Lucida Sans Unicode</vt:lpstr>
      <vt:lpstr>Times New Roman</vt:lpstr>
      <vt:lpstr>Arial</vt:lpstr>
      <vt:lpstr>Wingdings</vt:lpstr>
      <vt:lpstr>Cambria Math</vt:lpstr>
      <vt:lpstr>Microsoft YaHei</vt:lpstr>
      <vt:lpstr>Arial Unicode MS</vt:lpstr>
      <vt:lpstr>Calibri</vt:lpstr>
      <vt:lpstr>Wingdings</vt:lpstr>
      <vt:lpstr>1_Office Theme</vt:lpstr>
      <vt:lpstr>Custom Design</vt:lpstr>
      <vt:lpstr>PowerPoint 演示文稿</vt:lpstr>
      <vt:lpstr>PowerPoint 演示文稿</vt:lpstr>
      <vt:lpstr>PowerPoint 演示文稿</vt:lpstr>
      <vt:lpstr>PowerPoint 演示文稿</vt:lpstr>
      <vt:lpstr>Introduction to Quantum computing it's need in modern world </vt:lpstr>
      <vt:lpstr>PowerPoint 演示文稿</vt:lpstr>
      <vt:lpstr>PowerPoint 演示文稿</vt:lpstr>
      <vt:lpstr>Introduction to qubits and it's implementation techniques.</vt:lpstr>
      <vt:lpstr>PowerPoint 演示文稿</vt:lpstr>
      <vt:lpstr>PowerPoint 演示文稿</vt:lpstr>
      <vt:lpstr>Introduction to qubits and it's implementation techniques.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 Executive Assistant</dc:creator>
  <cp:lastModifiedBy>Hp</cp:lastModifiedBy>
  <cp:revision>3245</cp:revision>
  <cp:lastPrinted>2018-03-15T11:08:00Z</cp:lastPrinted>
  <dcterms:created xsi:type="dcterms:W3CDTF">2016-12-14T06:04:00Z</dcterms:created>
  <dcterms:modified xsi:type="dcterms:W3CDTF">2019-09-19T01:55:46Z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1033-11.2.0.8942</vt:lpwstr>
  </property>
</Properties>
</file>